
<file path=[Content_Types].xml><?xml version="1.0" encoding="utf-8"?>
<Types xmlns="http://schemas.openxmlformats.org/package/2006/content-types">
  <Default Extension="tmp" ContentType="image/png"/>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34"/>
  </p:notesMasterIdLst>
  <p:handoutMasterIdLst>
    <p:handoutMasterId r:id="rId35"/>
  </p:handoutMasterIdLst>
  <p:sldIdLst>
    <p:sldId id="345" r:id="rId2"/>
    <p:sldId id="349" r:id="rId3"/>
    <p:sldId id="380" r:id="rId4"/>
    <p:sldId id="403" r:id="rId5"/>
    <p:sldId id="382" r:id="rId6"/>
    <p:sldId id="394" r:id="rId7"/>
    <p:sldId id="379" r:id="rId8"/>
    <p:sldId id="395" r:id="rId9"/>
    <p:sldId id="381" r:id="rId10"/>
    <p:sldId id="390" r:id="rId11"/>
    <p:sldId id="378" r:id="rId12"/>
    <p:sldId id="350" r:id="rId13"/>
    <p:sldId id="388" r:id="rId14"/>
    <p:sldId id="364" r:id="rId15"/>
    <p:sldId id="389" r:id="rId16"/>
    <p:sldId id="366" r:id="rId17"/>
    <p:sldId id="396" r:id="rId18"/>
    <p:sldId id="391" r:id="rId19"/>
    <p:sldId id="377" r:id="rId20"/>
    <p:sldId id="376" r:id="rId21"/>
    <p:sldId id="368" r:id="rId22"/>
    <p:sldId id="371" r:id="rId23"/>
    <p:sldId id="386" r:id="rId24"/>
    <p:sldId id="393" r:id="rId25"/>
    <p:sldId id="392" r:id="rId26"/>
    <p:sldId id="397" r:id="rId27"/>
    <p:sldId id="398" r:id="rId28"/>
    <p:sldId id="399" r:id="rId29"/>
    <p:sldId id="400" r:id="rId30"/>
    <p:sldId id="401" r:id="rId31"/>
    <p:sldId id="402" r:id="rId32"/>
    <p:sldId id="404" r:id="rId33"/>
  </p:sldIdLst>
  <p:sldSz cx="9144000" cy="6858000" type="screen4x3"/>
  <p:notesSz cx="6851650" cy="9747250"/>
  <p:defaultTextStyle>
    <a:defPPr>
      <a:defRPr lang="en-US"/>
    </a:defPPr>
    <a:lvl1pPr algn="l" rtl="0" eaLnBrk="0" fontAlgn="base" hangingPunct="0">
      <a:spcBef>
        <a:spcPct val="20000"/>
      </a:spcBef>
      <a:spcAft>
        <a:spcPct val="25000"/>
      </a:spcAft>
      <a:buClr>
        <a:schemeClr val="tx2"/>
      </a:buClr>
      <a:buChar char="•"/>
      <a:defRPr sz="2000" kern="1200">
        <a:solidFill>
          <a:schemeClr val="tx1"/>
        </a:solidFill>
        <a:latin typeface="Arial" charset="0"/>
        <a:ea typeface="+mn-ea"/>
        <a:cs typeface="+mn-cs"/>
      </a:defRPr>
    </a:lvl1pPr>
    <a:lvl2pPr marL="457200" algn="l" rtl="0" eaLnBrk="0" fontAlgn="base" hangingPunct="0">
      <a:spcBef>
        <a:spcPct val="20000"/>
      </a:spcBef>
      <a:spcAft>
        <a:spcPct val="25000"/>
      </a:spcAft>
      <a:buClr>
        <a:schemeClr val="tx2"/>
      </a:buClr>
      <a:buChar char="•"/>
      <a:defRPr sz="2000" kern="1200">
        <a:solidFill>
          <a:schemeClr val="tx1"/>
        </a:solidFill>
        <a:latin typeface="Arial" charset="0"/>
        <a:ea typeface="+mn-ea"/>
        <a:cs typeface="+mn-cs"/>
      </a:defRPr>
    </a:lvl2pPr>
    <a:lvl3pPr marL="914400" algn="l" rtl="0" eaLnBrk="0" fontAlgn="base" hangingPunct="0">
      <a:spcBef>
        <a:spcPct val="20000"/>
      </a:spcBef>
      <a:spcAft>
        <a:spcPct val="25000"/>
      </a:spcAft>
      <a:buClr>
        <a:schemeClr val="tx2"/>
      </a:buClr>
      <a:buChar char="•"/>
      <a:defRPr sz="2000" kern="1200">
        <a:solidFill>
          <a:schemeClr val="tx1"/>
        </a:solidFill>
        <a:latin typeface="Arial" charset="0"/>
        <a:ea typeface="+mn-ea"/>
        <a:cs typeface="+mn-cs"/>
      </a:defRPr>
    </a:lvl3pPr>
    <a:lvl4pPr marL="1371600" algn="l" rtl="0" eaLnBrk="0" fontAlgn="base" hangingPunct="0">
      <a:spcBef>
        <a:spcPct val="20000"/>
      </a:spcBef>
      <a:spcAft>
        <a:spcPct val="25000"/>
      </a:spcAft>
      <a:buClr>
        <a:schemeClr val="tx2"/>
      </a:buClr>
      <a:buChar char="•"/>
      <a:defRPr sz="2000" kern="1200">
        <a:solidFill>
          <a:schemeClr val="tx1"/>
        </a:solidFill>
        <a:latin typeface="Arial" charset="0"/>
        <a:ea typeface="+mn-ea"/>
        <a:cs typeface="+mn-cs"/>
      </a:defRPr>
    </a:lvl4pPr>
    <a:lvl5pPr marL="1828800" algn="l" rtl="0" eaLnBrk="0" fontAlgn="base" hangingPunct="0">
      <a:spcBef>
        <a:spcPct val="20000"/>
      </a:spcBef>
      <a:spcAft>
        <a:spcPct val="25000"/>
      </a:spcAft>
      <a:buClr>
        <a:schemeClr val="tx2"/>
      </a:buClr>
      <a:buChar char="•"/>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9933"/>
    <a:srgbClr val="FF0000"/>
    <a:srgbClr val="000099"/>
    <a:srgbClr val="0066CC"/>
    <a:srgbClr val="CCCC0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643" autoAdjust="0"/>
    <p:restoredTop sz="79802" autoAdjust="0"/>
  </p:normalViewPr>
  <p:slideViewPr>
    <p:cSldViewPr snapToGrid="0">
      <p:cViewPr varScale="1">
        <p:scale>
          <a:sx n="70" d="100"/>
          <a:sy n="70" d="100"/>
        </p:scale>
        <p:origin x="1229"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68625"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66" tIns="44833" rIns="89666" bIns="44833" numCol="1" anchor="t" anchorCtr="0" compatLnSpc="1">
            <a:prstTxWarp prst="textNoShape">
              <a:avLst/>
            </a:prstTxWarp>
          </a:bodyPr>
          <a:lstStyle>
            <a:lvl1pPr defTabSz="896938">
              <a:spcBef>
                <a:spcPct val="0"/>
              </a:spcBef>
              <a:spcAft>
                <a:spcPct val="0"/>
              </a:spcAft>
              <a:buClrTx/>
              <a:buFontTx/>
              <a:buNone/>
              <a:defRPr sz="1200" smtClean="0">
                <a:latin typeface="Times New Roman" pitchFamily="18" charset="0"/>
              </a:defRPr>
            </a:lvl1pPr>
          </a:lstStyle>
          <a:p>
            <a:pPr>
              <a:defRPr/>
            </a:pPr>
            <a:endParaRPr lang="en-US"/>
          </a:p>
        </p:txBody>
      </p:sp>
      <p:sp>
        <p:nvSpPr>
          <p:cNvPr id="38915" name="Rectangle 3"/>
          <p:cNvSpPr>
            <a:spLocks noGrp="1" noChangeArrowheads="1"/>
          </p:cNvSpPr>
          <p:nvPr>
            <p:ph type="dt" sz="quarter" idx="1"/>
          </p:nvPr>
        </p:nvSpPr>
        <p:spPr bwMode="auto">
          <a:xfrm>
            <a:off x="3857625" y="0"/>
            <a:ext cx="29670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66" tIns="44833" rIns="89666" bIns="44833" numCol="1" anchor="t" anchorCtr="0" compatLnSpc="1">
            <a:prstTxWarp prst="textNoShape">
              <a:avLst/>
            </a:prstTxWarp>
          </a:bodyPr>
          <a:lstStyle>
            <a:lvl1pPr algn="r" defTabSz="896938">
              <a:spcBef>
                <a:spcPct val="0"/>
              </a:spcBef>
              <a:spcAft>
                <a:spcPct val="0"/>
              </a:spcAft>
              <a:buClrTx/>
              <a:buFontTx/>
              <a:buNone/>
              <a:defRPr sz="1200" smtClean="0">
                <a:latin typeface="Times New Roman" pitchFamily="18" charset="0"/>
              </a:defRPr>
            </a:lvl1pPr>
          </a:lstStyle>
          <a:p>
            <a:pPr>
              <a:defRPr/>
            </a:pPr>
            <a:endParaRPr lang="en-US"/>
          </a:p>
        </p:txBody>
      </p:sp>
      <p:sp>
        <p:nvSpPr>
          <p:cNvPr id="38916" name="Rectangle 4"/>
          <p:cNvSpPr>
            <a:spLocks noGrp="1" noChangeArrowheads="1"/>
          </p:cNvSpPr>
          <p:nvPr>
            <p:ph type="ftr" sz="quarter" idx="2"/>
          </p:nvPr>
        </p:nvSpPr>
        <p:spPr bwMode="auto">
          <a:xfrm>
            <a:off x="0" y="9283700"/>
            <a:ext cx="2968625"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66" tIns="44833" rIns="89666" bIns="44833" numCol="1" anchor="b" anchorCtr="0" compatLnSpc="1">
            <a:prstTxWarp prst="textNoShape">
              <a:avLst/>
            </a:prstTxWarp>
          </a:bodyPr>
          <a:lstStyle>
            <a:lvl1pPr defTabSz="896938">
              <a:spcBef>
                <a:spcPct val="0"/>
              </a:spcBef>
              <a:spcAft>
                <a:spcPct val="0"/>
              </a:spcAft>
              <a:buClrTx/>
              <a:buFontTx/>
              <a:buNone/>
              <a:defRPr sz="1200" smtClean="0">
                <a:latin typeface="Times New Roman" pitchFamily="18" charset="0"/>
              </a:defRPr>
            </a:lvl1pPr>
          </a:lstStyle>
          <a:p>
            <a:pPr>
              <a:defRPr/>
            </a:pPr>
            <a:endParaRPr lang="en-US"/>
          </a:p>
        </p:txBody>
      </p:sp>
      <p:sp>
        <p:nvSpPr>
          <p:cNvPr id="38917" name="Rectangle 5"/>
          <p:cNvSpPr>
            <a:spLocks noGrp="1" noChangeArrowheads="1"/>
          </p:cNvSpPr>
          <p:nvPr>
            <p:ph type="sldNum" sz="quarter" idx="3"/>
          </p:nvPr>
        </p:nvSpPr>
        <p:spPr bwMode="auto">
          <a:xfrm>
            <a:off x="3857625" y="9283700"/>
            <a:ext cx="29670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66" tIns="44833" rIns="89666" bIns="44833" numCol="1" anchor="b" anchorCtr="0" compatLnSpc="1">
            <a:prstTxWarp prst="textNoShape">
              <a:avLst/>
            </a:prstTxWarp>
          </a:bodyPr>
          <a:lstStyle>
            <a:lvl1pPr algn="r" defTabSz="896938">
              <a:spcBef>
                <a:spcPct val="0"/>
              </a:spcBef>
              <a:spcAft>
                <a:spcPct val="0"/>
              </a:spcAft>
              <a:buClrTx/>
              <a:buFontTx/>
              <a:buNone/>
              <a:defRPr sz="1200" smtClean="0">
                <a:latin typeface="Times New Roman" pitchFamily="18" charset="0"/>
              </a:defRPr>
            </a:lvl1pPr>
          </a:lstStyle>
          <a:p>
            <a:pPr>
              <a:defRPr/>
            </a:pPr>
            <a:fld id="{B18BB3FA-FC02-4A5E-B5DA-E36C4C244A5E}" type="slidenum">
              <a:rPr lang="en-US"/>
              <a:pPr>
                <a:defRPr/>
              </a:pPr>
              <a:t>‹#›</a:t>
            </a:fld>
            <a:endParaRPr lang="en-US"/>
          </a:p>
        </p:txBody>
      </p:sp>
    </p:spTree>
    <p:extLst>
      <p:ext uri="{BB962C8B-B14F-4D97-AF65-F5344CB8AC3E}">
        <p14:creationId xmlns:p14="http://schemas.microsoft.com/office/powerpoint/2010/main" val="1349096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68625" cy="4873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1438" y="0"/>
            <a:ext cx="2968625" cy="487363"/>
          </a:xfrm>
          <a:prstGeom prst="rect">
            <a:avLst/>
          </a:prstGeom>
        </p:spPr>
        <p:txBody>
          <a:bodyPr vert="horz" lIns="91440" tIns="45720" rIns="91440" bIns="45720" rtlCol="0"/>
          <a:lstStyle>
            <a:lvl1pPr algn="r">
              <a:defRPr sz="1200"/>
            </a:lvl1pPr>
          </a:lstStyle>
          <a:p>
            <a:fld id="{B2D70044-C8D9-4C5A-89C5-CEEE451BB4FE}" type="datetimeFigureOut">
              <a:rPr lang="en-US" smtClean="0"/>
              <a:t>3/20/2024</a:t>
            </a:fld>
            <a:endParaRPr lang="en-US"/>
          </a:p>
        </p:txBody>
      </p:sp>
      <p:sp>
        <p:nvSpPr>
          <p:cNvPr id="4" name="Slide Image Placeholder 3"/>
          <p:cNvSpPr>
            <a:spLocks noGrp="1" noRot="1" noChangeAspect="1"/>
          </p:cNvSpPr>
          <p:nvPr>
            <p:ph type="sldImg" idx="2"/>
          </p:nvPr>
        </p:nvSpPr>
        <p:spPr>
          <a:xfrm>
            <a:off x="990600" y="731838"/>
            <a:ext cx="4870450" cy="36544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630738"/>
            <a:ext cx="5480050" cy="43862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258300"/>
            <a:ext cx="2968625" cy="4873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1438" y="9258300"/>
            <a:ext cx="2968625" cy="487363"/>
          </a:xfrm>
          <a:prstGeom prst="rect">
            <a:avLst/>
          </a:prstGeom>
        </p:spPr>
        <p:txBody>
          <a:bodyPr vert="horz" lIns="91440" tIns="45720" rIns="91440" bIns="45720" rtlCol="0" anchor="b"/>
          <a:lstStyle>
            <a:lvl1pPr algn="r">
              <a:defRPr sz="1200"/>
            </a:lvl1pPr>
          </a:lstStyle>
          <a:p>
            <a:fld id="{58EF3FFB-8DFF-49C5-BCE5-6F87BFE26BE6}" type="slidenum">
              <a:rPr lang="en-US" smtClean="0"/>
              <a:t>‹#›</a:t>
            </a:fld>
            <a:endParaRPr lang="en-US"/>
          </a:p>
        </p:txBody>
      </p:sp>
    </p:spTree>
    <p:extLst>
      <p:ext uri="{BB962C8B-B14F-4D97-AF65-F5344CB8AC3E}">
        <p14:creationId xmlns:p14="http://schemas.microsoft.com/office/powerpoint/2010/main" val="3452993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8.3 filename.txt</a:t>
            </a:r>
          </a:p>
        </p:txBody>
      </p:sp>
      <p:sp>
        <p:nvSpPr>
          <p:cNvPr id="4" name="Slide Number Placeholder 3"/>
          <p:cNvSpPr>
            <a:spLocks noGrp="1"/>
          </p:cNvSpPr>
          <p:nvPr>
            <p:ph type="sldNum" sz="quarter" idx="10"/>
          </p:nvPr>
        </p:nvSpPr>
        <p:spPr/>
        <p:txBody>
          <a:bodyPr/>
          <a:lstStyle/>
          <a:p>
            <a:fld id="{58EF3FFB-8DFF-49C5-BCE5-6F87BFE26BE6}" type="slidenum">
              <a:rPr lang="en-US" smtClean="0"/>
              <a:t>10</a:t>
            </a:fld>
            <a:endParaRPr lang="en-US"/>
          </a:p>
        </p:txBody>
      </p:sp>
    </p:spTree>
    <p:extLst>
      <p:ext uri="{BB962C8B-B14F-4D97-AF65-F5344CB8AC3E}">
        <p14:creationId xmlns:p14="http://schemas.microsoft.com/office/powerpoint/2010/main" val="2971983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abcdef~1.txt</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abcdef~2.txt</a:t>
            </a:r>
          </a:p>
          <a:p>
            <a:endParaRPr lang="en-US" dirty="0"/>
          </a:p>
        </p:txBody>
      </p:sp>
      <p:sp>
        <p:nvSpPr>
          <p:cNvPr id="4" name="Slide Number Placeholder 3"/>
          <p:cNvSpPr>
            <a:spLocks noGrp="1"/>
          </p:cNvSpPr>
          <p:nvPr>
            <p:ph type="sldNum" sz="quarter" idx="10"/>
          </p:nvPr>
        </p:nvSpPr>
        <p:spPr/>
        <p:txBody>
          <a:bodyPr/>
          <a:lstStyle/>
          <a:p>
            <a:fld id="{58EF3FFB-8DFF-49C5-BCE5-6F87BFE26BE6}" type="slidenum">
              <a:rPr lang="en-US" smtClean="0"/>
              <a:t>18</a:t>
            </a:fld>
            <a:endParaRPr lang="en-US"/>
          </a:p>
        </p:txBody>
      </p:sp>
    </p:spTree>
    <p:extLst>
      <p:ext uri="{BB962C8B-B14F-4D97-AF65-F5344CB8AC3E}">
        <p14:creationId xmlns:p14="http://schemas.microsoft.com/office/powerpoint/2010/main" val="3847259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EF3FFB-8DFF-49C5-BCE5-6F87BFE26BE6}" type="slidenum">
              <a:rPr lang="en-US" smtClean="0"/>
              <a:t>23</a:t>
            </a:fld>
            <a:endParaRPr lang="en-US"/>
          </a:p>
        </p:txBody>
      </p:sp>
    </p:spTree>
    <p:extLst>
      <p:ext uri="{BB962C8B-B14F-4D97-AF65-F5344CB8AC3E}">
        <p14:creationId xmlns:p14="http://schemas.microsoft.com/office/powerpoint/2010/main" val="1159986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12"/>
          <p:cNvSpPr>
            <a:spLocks noChangeArrowheads="1"/>
          </p:cNvSpPr>
          <p:nvPr userDrawn="1"/>
        </p:nvSpPr>
        <p:spPr bwMode="auto">
          <a:xfrm>
            <a:off x="0" y="2616200"/>
            <a:ext cx="9144000" cy="152400"/>
          </a:xfrm>
          <a:prstGeom prst="roundRect">
            <a:avLst>
              <a:gd name="adj" fmla="val 16667"/>
            </a:avLst>
          </a:prstGeom>
          <a:gradFill rotWithShape="0">
            <a:gsLst>
              <a:gs pos="0">
                <a:srgbClr val="660033"/>
              </a:gs>
              <a:gs pos="100000">
                <a:srgbClr val="410020"/>
              </a:gs>
            </a:gsLst>
            <a:path path="shape">
              <a:fillToRect l="50000" t="50000" r="50000" b="50000"/>
            </a:path>
          </a:gra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20000"/>
              </a:spcBef>
              <a:spcAft>
                <a:spcPct val="25000"/>
              </a:spcAft>
              <a:buClr>
                <a:schemeClr val="tx2"/>
              </a:buClr>
              <a:buChar char="•"/>
              <a:defRPr sz="2000">
                <a:solidFill>
                  <a:schemeClr val="tx1"/>
                </a:solidFill>
                <a:latin typeface="Arial" charset="0"/>
              </a:defRPr>
            </a:lvl6pPr>
            <a:lvl7pPr marL="2971800" indent="-228600" eaLnBrk="0" fontAlgn="base" hangingPunct="0">
              <a:spcBef>
                <a:spcPct val="20000"/>
              </a:spcBef>
              <a:spcAft>
                <a:spcPct val="25000"/>
              </a:spcAft>
              <a:buClr>
                <a:schemeClr val="tx2"/>
              </a:buClr>
              <a:buChar char="•"/>
              <a:defRPr sz="2000">
                <a:solidFill>
                  <a:schemeClr val="tx1"/>
                </a:solidFill>
                <a:latin typeface="Arial" charset="0"/>
              </a:defRPr>
            </a:lvl7pPr>
            <a:lvl8pPr marL="3429000" indent="-228600" eaLnBrk="0" fontAlgn="base" hangingPunct="0">
              <a:spcBef>
                <a:spcPct val="20000"/>
              </a:spcBef>
              <a:spcAft>
                <a:spcPct val="25000"/>
              </a:spcAft>
              <a:buClr>
                <a:schemeClr val="tx2"/>
              </a:buClr>
              <a:buChar char="•"/>
              <a:defRPr sz="2000">
                <a:solidFill>
                  <a:schemeClr val="tx1"/>
                </a:solidFill>
                <a:latin typeface="Arial" charset="0"/>
              </a:defRPr>
            </a:lvl8pPr>
            <a:lvl9pPr marL="3886200" indent="-228600" eaLnBrk="0" fontAlgn="base" hangingPunct="0">
              <a:spcBef>
                <a:spcPct val="20000"/>
              </a:spcBef>
              <a:spcAft>
                <a:spcPct val="25000"/>
              </a:spcAft>
              <a:buClr>
                <a:schemeClr val="tx2"/>
              </a:buClr>
              <a:buChar char="•"/>
              <a:defRPr sz="2000">
                <a:solidFill>
                  <a:schemeClr val="tx1"/>
                </a:solidFill>
                <a:latin typeface="Arial" charset="0"/>
              </a:defRPr>
            </a:lvl9pPr>
          </a:lstStyle>
          <a:p>
            <a:endParaRPr lang="en-US" altLang="en-US"/>
          </a:p>
        </p:txBody>
      </p:sp>
      <p:sp>
        <p:nvSpPr>
          <p:cNvPr id="5" name="Rectangle 13"/>
          <p:cNvSpPr>
            <a:spLocks noChangeArrowheads="1"/>
          </p:cNvSpPr>
          <p:nvPr userDrawn="1"/>
        </p:nvSpPr>
        <p:spPr bwMode="auto">
          <a:xfrm>
            <a:off x="228600" y="0"/>
            <a:ext cx="152400" cy="6858000"/>
          </a:xfrm>
          <a:prstGeom prst="rect">
            <a:avLst/>
          </a:prstGeom>
          <a:gradFill rotWithShape="0">
            <a:gsLst>
              <a:gs pos="0">
                <a:srgbClr val="660033"/>
              </a:gs>
              <a:gs pos="100000">
                <a:srgbClr val="2F0018"/>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20000"/>
              </a:spcBef>
              <a:spcAft>
                <a:spcPct val="25000"/>
              </a:spcAft>
              <a:buClr>
                <a:schemeClr val="tx2"/>
              </a:buClr>
              <a:buChar char="•"/>
              <a:defRPr sz="2000">
                <a:solidFill>
                  <a:schemeClr val="tx1"/>
                </a:solidFill>
                <a:latin typeface="Arial" charset="0"/>
              </a:defRPr>
            </a:lvl6pPr>
            <a:lvl7pPr marL="2971800" indent="-228600" eaLnBrk="0" fontAlgn="base" hangingPunct="0">
              <a:spcBef>
                <a:spcPct val="20000"/>
              </a:spcBef>
              <a:spcAft>
                <a:spcPct val="25000"/>
              </a:spcAft>
              <a:buClr>
                <a:schemeClr val="tx2"/>
              </a:buClr>
              <a:buChar char="•"/>
              <a:defRPr sz="2000">
                <a:solidFill>
                  <a:schemeClr val="tx1"/>
                </a:solidFill>
                <a:latin typeface="Arial" charset="0"/>
              </a:defRPr>
            </a:lvl7pPr>
            <a:lvl8pPr marL="3429000" indent="-228600" eaLnBrk="0" fontAlgn="base" hangingPunct="0">
              <a:spcBef>
                <a:spcPct val="20000"/>
              </a:spcBef>
              <a:spcAft>
                <a:spcPct val="25000"/>
              </a:spcAft>
              <a:buClr>
                <a:schemeClr val="tx2"/>
              </a:buClr>
              <a:buChar char="•"/>
              <a:defRPr sz="2000">
                <a:solidFill>
                  <a:schemeClr val="tx1"/>
                </a:solidFill>
                <a:latin typeface="Arial" charset="0"/>
              </a:defRPr>
            </a:lvl8pPr>
            <a:lvl9pPr marL="3886200" indent="-228600" eaLnBrk="0" fontAlgn="base" hangingPunct="0">
              <a:spcBef>
                <a:spcPct val="20000"/>
              </a:spcBef>
              <a:spcAft>
                <a:spcPct val="25000"/>
              </a:spcAft>
              <a:buClr>
                <a:schemeClr val="tx2"/>
              </a:buClr>
              <a:buChar char="•"/>
              <a:defRPr sz="2000">
                <a:solidFill>
                  <a:schemeClr val="tx1"/>
                </a:solidFill>
                <a:latin typeface="Arial" charset="0"/>
              </a:defRPr>
            </a:lvl9pPr>
          </a:lstStyle>
          <a:p>
            <a:endParaRPr lang="en-US" altLang="en-US"/>
          </a:p>
        </p:txBody>
      </p:sp>
      <p:sp>
        <p:nvSpPr>
          <p:cNvPr id="35847" name="Rectangle 7"/>
          <p:cNvSpPr>
            <a:spLocks noGrp="1" noChangeArrowheads="1"/>
          </p:cNvSpPr>
          <p:nvPr>
            <p:ph type="ctrTitle" sz="quarter"/>
          </p:nvPr>
        </p:nvSpPr>
        <p:spPr>
          <a:xfrm>
            <a:off x="714375" y="1069975"/>
            <a:ext cx="7772400" cy="1143000"/>
          </a:xfrm>
        </p:spPr>
        <p:txBody>
          <a:bodyPr/>
          <a:lstStyle>
            <a:lvl1pPr>
              <a:defRPr/>
            </a:lvl1pPr>
          </a:lstStyle>
          <a:p>
            <a:pPr lvl="0"/>
            <a:r>
              <a:rPr lang="en-US" noProof="0"/>
              <a:t>Click to edit Master title style</a:t>
            </a:r>
          </a:p>
        </p:txBody>
      </p:sp>
      <p:sp>
        <p:nvSpPr>
          <p:cNvPr id="35848"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pPr lvl="0"/>
            <a:r>
              <a:rPr lang="en-US" noProof="0"/>
              <a:t>Click to edit Master subtitle style</a:t>
            </a:r>
          </a:p>
        </p:txBody>
      </p:sp>
      <p:sp>
        <p:nvSpPr>
          <p:cNvPr id="6" name="Rectangle 9"/>
          <p:cNvSpPr>
            <a:spLocks noGrp="1" noChangeArrowheads="1"/>
          </p:cNvSpPr>
          <p:nvPr>
            <p:ph type="dt" sz="quarter" idx="10"/>
          </p:nvPr>
        </p:nvSpPr>
        <p:spPr bwMode="auto">
          <a:xfrm>
            <a:off x="685800" y="63246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spcBef>
                <a:spcPct val="0"/>
              </a:spcBef>
              <a:spcAft>
                <a:spcPct val="0"/>
              </a:spcAft>
              <a:buClrTx/>
              <a:buFontTx/>
              <a:buNone/>
              <a:defRPr sz="1400" smtClean="0"/>
            </a:lvl1pPr>
          </a:lstStyle>
          <a:p>
            <a:pPr>
              <a:defRPr/>
            </a:pPr>
            <a:endParaRPr lang="en-US"/>
          </a:p>
        </p:txBody>
      </p:sp>
      <p:sp>
        <p:nvSpPr>
          <p:cNvPr id="7" name="Rectangle 10"/>
          <p:cNvSpPr>
            <a:spLocks noGrp="1" noChangeArrowheads="1"/>
          </p:cNvSpPr>
          <p:nvPr>
            <p:ph type="ftr" sz="quarter" idx="11"/>
          </p:nvPr>
        </p:nvSpPr>
        <p:spPr bwMode="auto">
          <a:xfrm>
            <a:off x="3124200" y="6324600"/>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spcBef>
                <a:spcPct val="0"/>
              </a:spcBef>
              <a:spcAft>
                <a:spcPct val="0"/>
              </a:spcAft>
              <a:buClrTx/>
              <a:buFontTx/>
              <a:buNone/>
              <a:defRPr sz="1400" smtClean="0"/>
            </a:lvl1pPr>
          </a:lstStyle>
          <a:p>
            <a:pPr>
              <a:defRPr/>
            </a:pPr>
            <a:endParaRPr lang="en-US"/>
          </a:p>
        </p:txBody>
      </p:sp>
      <p:sp>
        <p:nvSpPr>
          <p:cNvPr id="8" name="Rectangle 11"/>
          <p:cNvSpPr>
            <a:spLocks noGrp="1" noChangeArrowheads="1"/>
          </p:cNvSpPr>
          <p:nvPr>
            <p:ph type="sldNum" sz="quarter" idx="12"/>
          </p:nvPr>
        </p:nvSpPr>
        <p:spPr bwMode="auto">
          <a:xfrm>
            <a:off x="6553200" y="63246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spcBef>
                <a:spcPct val="0"/>
              </a:spcBef>
              <a:spcAft>
                <a:spcPct val="0"/>
              </a:spcAft>
              <a:buClrTx/>
              <a:buFontTx/>
              <a:buNone/>
              <a:defRPr sz="1400" smtClean="0"/>
            </a:lvl1pPr>
          </a:lstStyle>
          <a:p>
            <a:pPr>
              <a:defRPr/>
            </a:pPr>
            <a:fld id="{601C0E3E-E30D-41B2-BEA1-7B084E49865E}" type="slidenum">
              <a:rPr lang="en-US"/>
              <a:pPr>
                <a:defRPr/>
              </a:pPr>
              <a:t>‹#›</a:t>
            </a:fld>
            <a:endParaRPr lang="en-US"/>
          </a:p>
        </p:txBody>
      </p:sp>
    </p:spTree>
    <p:extLst>
      <p:ext uri="{BB962C8B-B14F-4D97-AF65-F5344CB8AC3E}">
        <p14:creationId xmlns:p14="http://schemas.microsoft.com/office/powerpoint/2010/main" val="1171019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84173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52400"/>
            <a:ext cx="196215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73405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133977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772400" cy="874713"/>
          </a:xfrm>
        </p:spPr>
        <p:txBody>
          <a:bodyPr/>
          <a:lstStyle/>
          <a:p>
            <a:r>
              <a:rPr lang="en-US"/>
              <a:t>Click to edit Master title style</a:t>
            </a:r>
          </a:p>
        </p:txBody>
      </p:sp>
      <p:sp>
        <p:nvSpPr>
          <p:cNvPr id="3" name="Table Placeholder 2"/>
          <p:cNvSpPr>
            <a:spLocks noGrp="1"/>
          </p:cNvSpPr>
          <p:nvPr>
            <p:ph type="tbl" idx="1"/>
          </p:nvPr>
        </p:nvSpPr>
        <p:spPr>
          <a:xfrm>
            <a:off x="685800" y="1371600"/>
            <a:ext cx="7772400" cy="4724400"/>
          </a:xfrm>
        </p:spPr>
        <p:txBody>
          <a:bodyPr/>
          <a:lstStyle/>
          <a:p>
            <a:pPr lvl="0"/>
            <a:endParaRPr lang="en-US" noProof="0"/>
          </a:p>
        </p:txBody>
      </p:sp>
    </p:spTree>
    <p:extLst>
      <p:ext uri="{BB962C8B-B14F-4D97-AF65-F5344CB8AC3E}">
        <p14:creationId xmlns:p14="http://schemas.microsoft.com/office/powerpoint/2010/main" val="4173807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81212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772712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24063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13648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72128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0282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72840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1030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762000" y="152400"/>
            <a:ext cx="7772400" cy="87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lvl="0"/>
            <a:r>
              <a:rPr lang="en-US" altLang="en-US"/>
              <a:t>Click to edit Master title style</a:t>
            </a:r>
          </a:p>
        </p:txBody>
      </p:sp>
      <p:sp>
        <p:nvSpPr>
          <p:cNvPr id="1027" name="Rectangle 8"/>
          <p:cNvSpPr>
            <a:spLocks noGrp="1" noChangeArrowheads="1"/>
          </p:cNvSpPr>
          <p:nvPr>
            <p:ph type="body" idx="1"/>
          </p:nvPr>
        </p:nvSpPr>
        <p:spPr bwMode="auto">
          <a:xfrm>
            <a:off x="685800" y="1371600"/>
            <a:ext cx="7772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AutoShape 16"/>
          <p:cNvSpPr>
            <a:spLocks noChangeArrowheads="1"/>
          </p:cNvSpPr>
          <p:nvPr userDrawn="1"/>
        </p:nvSpPr>
        <p:spPr bwMode="auto">
          <a:xfrm>
            <a:off x="0" y="1044575"/>
            <a:ext cx="9144000" cy="152400"/>
          </a:xfrm>
          <a:prstGeom prst="roundRect">
            <a:avLst>
              <a:gd name="adj" fmla="val 16667"/>
            </a:avLst>
          </a:prstGeom>
          <a:gradFill rotWithShape="0">
            <a:gsLst>
              <a:gs pos="0">
                <a:srgbClr val="660033"/>
              </a:gs>
              <a:gs pos="100000">
                <a:srgbClr val="410020"/>
              </a:gs>
            </a:gsLst>
            <a:path path="shape">
              <a:fillToRect l="50000" t="50000" r="50000" b="50000"/>
            </a:path>
          </a:gra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20000"/>
              </a:spcBef>
              <a:spcAft>
                <a:spcPct val="25000"/>
              </a:spcAft>
              <a:buClr>
                <a:schemeClr val="tx2"/>
              </a:buClr>
              <a:buChar char="•"/>
              <a:defRPr sz="2000">
                <a:solidFill>
                  <a:schemeClr val="tx1"/>
                </a:solidFill>
                <a:latin typeface="Arial" charset="0"/>
              </a:defRPr>
            </a:lvl6pPr>
            <a:lvl7pPr marL="2971800" indent="-228600" eaLnBrk="0" fontAlgn="base" hangingPunct="0">
              <a:spcBef>
                <a:spcPct val="20000"/>
              </a:spcBef>
              <a:spcAft>
                <a:spcPct val="25000"/>
              </a:spcAft>
              <a:buClr>
                <a:schemeClr val="tx2"/>
              </a:buClr>
              <a:buChar char="•"/>
              <a:defRPr sz="2000">
                <a:solidFill>
                  <a:schemeClr val="tx1"/>
                </a:solidFill>
                <a:latin typeface="Arial" charset="0"/>
              </a:defRPr>
            </a:lvl7pPr>
            <a:lvl8pPr marL="3429000" indent="-228600" eaLnBrk="0" fontAlgn="base" hangingPunct="0">
              <a:spcBef>
                <a:spcPct val="20000"/>
              </a:spcBef>
              <a:spcAft>
                <a:spcPct val="25000"/>
              </a:spcAft>
              <a:buClr>
                <a:schemeClr val="tx2"/>
              </a:buClr>
              <a:buChar char="•"/>
              <a:defRPr sz="2000">
                <a:solidFill>
                  <a:schemeClr val="tx1"/>
                </a:solidFill>
                <a:latin typeface="Arial" charset="0"/>
              </a:defRPr>
            </a:lvl8pPr>
            <a:lvl9pPr marL="3886200" indent="-228600" eaLnBrk="0" fontAlgn="base" hangingPunct="0">
              <a:spcBef>
                <a:spcPct val="20000"/>
              </a:spcBef>
              <a:spcAft>
                <a:spcPct val="25000"/>
              </a:spcAft>
              <a:buClr>
                <a:schemeClr val="tx2"/>
              </a:buClr>
              <a:buChar char="•"/>
              <a:defRPr sz="2000">
                <a:solidFill>
                  <a:schemeClr val="tx1"/>
                </a:solidFill>
                <a:latin typeface="Arial" charset="0"/>
              </a:defRPr>
            </a:lvl9pPr>
          </a:lstStyle>
          <a:p>
            <a:endParaRPr lang="en-US" altLang="en-US"/>
          </a:p>
        </p:txBody>
      </p:sp>
      <p:sp>
        <p:nvSpPr>
          <p:cNvPr id="1029" name="Rectangle 17"/>
          <p:cNvSpPr>
            <a:spLocks noChangeArrowheads="1"/>
          </p:cNvSpPr>
          <p:nvPr userDrawn="1"/>
        </p:nvSpPr>
        <p:spPr bwMode="auto">
          <a:xfrm>
            <a:off x="228600" y="0"/>
            <a:ext cx="152400" cy="6858000"/>
          </a:xfrm>
          <a:prstGeom prst="rect">
            <a:avLst/>
          </a:prstGeom>
          <a:gradFill rotWithShape="0">
            <a:gsLst>
              <a:gs pos="0">
                <a:srgbClr val="660033"/>
              </a:gs>
              <a:gs pos="100000">
                <a:srgbClr val="2F0018"/>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20000"/>
              </a:spcBef>
              <a:spcAft>
                <a:spcPct val="25000"/>
              </a:spcAft>
              <a:buClr>
                <a:schemeClr val="tx2"/>
              </a:buClr>
              <a:buChar char="•"/>
              <a:defRPr sz="2000">
                <a:solidFill>
                  <a:schemeClr val="tx1"/>
                </a:solidFill>
                <a:latin typeface="Arial" charset="0"/>
              </a:defRPr>
            </a:lvl6pPr>
            <a:lvl7pPr marL="2971800" indent="-228600" eaLnBrk="0" fontAlgn="base" hangingPunct="0">
              <a:spcBef>
                <a:spcPct val="20000"/>
              </a:spcBef>
              <a:spcAft>
                <a:spcPct val="25000"/>
              </a:spcAft>
              <a:buClr>
                <a:schemeClr val="tx2"/>
              </a:buClr>
              <a:buChar char="•"/>
              <a:defRPr sz="2000">
                <a:solidFill>
                  <a:schemeClr val="tx1"/>
                </a:solidFill>
                <a:latin typeface="Arial" charset="0"/>
              </a:defRPr>
            </a:lvl7pPr>
            <a:lvl8pPr marL="3429000" indent="-228600" eaLnBrk="0" fontAlgn="base" hangingPunct="0">
              <a:spcBef>
                <a:spcPct val="20000"/>
              </a:spcBef>
              <a:spcAft>
                <a:spcPct val="25000"/>
              </a:spcAft>
              <a:buClr>
                <a:schemeClr val="tx2"/>
              </a:buClr>
              <a:buChar char="•"/>
              <a:defRPr sz="2000">
                <a:solidFill>
                  <a:schemeClr val="tx1"/>
                </a:solidFill>
                <a:latin typeface="Arial" charset="0"/>
              </a:defRPr>
            </a:lvl8pPr>
            <a:lvl9pPr marL="3886200" indent="-228600" eaLnBrk="0" fontAlgn="base" hangingPunct="0">
              <a:spcBef>
                <a:spcPct val="20000"/>
              </a:spcBef>
              <a:spcAft>
                <a:spcPct val="25000"/>
              </a:spcAft>
              <a:buClr>
                <a:schemeClr val="tx2"/>
              </a:buClr>
              <a:buChar char="•"/>
              <a:defRPr sz="2000">
                <a:solidFill>
                  <a:schemeClr val="tx1"/>
                </a:solidFill>
                <a:latin typeface="Arial" charset="0"/>
              </a:defRPr>
            </a:lvl9pPr>
          </a:lstStyle>
          <a:p>
            <a:endParaRPr lang="en-US" altLang="en-US"/>
          </a:p>
        </p:txBody>
      </p:sp>
      <p:sp>
        <p:nvSpPr>
          <p:cNvPr id="34834" name="Text Box 18"/>
          <p:cNvSpPr txBox="1">
            <a:spLocks noChangeArrowheads="1"/>
          </p:cNvSpPr>
          <p:nvPr userDrawn="1"/>
        </p:nvSpPr>
        <p:spPr bwMode="auto">
          <a:xfrm>
            <a:off x="685800" y="6408738"/>
            <a:ext cx="77803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spcAft>
                <a:spcPct val="0"/>
              </a:spcAft>
              <a:tabLst>
                <a:tab pos="3827463" algn="ctr"/>
                <a:tab pos="7593013" algn="r"/>
              </a:tabLst>
              <a:defRPr sz="2400">
                <a:solidFill>
                  <a:schemeClr val="tx1"/>
                </a:solidFill>
                <a:latin typeface="Times New Roman" pitchFamily="18" charset="0"/>
              </a:defRPr>
            </a:lvl1pPr>
            <a:lvl2pPr>
              <a:spcBef>
                <a:spcPct val="0"/>
              </a:spcBef>
              <a:spcAft>
                <a:spcPct val="0"/>
              </a:spcAft>
              <a:tabLst>
                <a:tab pos="3827463" algn="ctr"/>
                <a:tab pos="7593013" algn="r"/>
              </a:tabLst>
              <a:defRPr sz="2400">
                <a:solidFill>
                  <a:schemeClr val="tx1"/>
                </a:solidFill>
                <a:latin typeface="Times New Roman" pitchFamily="18" charset="0"/>
              </a:defRPr>
            </a:lvl2pPr>
            <a:lvl3pPr>
              <a:spcBef>
                <a:spcPct val="0"/>
              </a:spcBef>
              <a:spcAft>
                <a:spcPct val="0"/>
              </a:spcAft>
              <a:tabLst>
                <a:tab pos="3827463" algn="ctr"/>
                <a:tab pos="7593013" algn="r"/>
              </a:tabLst>
              <a:defRPr sz="2400">
                <a:solidFill>
                  <a:schemeClr val="tx1"/>
                </a:solidFill>
                <a:latin typeface="Times New Roman" pitchFamily="18" charset="0"/>
              </a:defRPr>
            </a:lvl3pPr>
            <a:lvl4pPr>
              <a:spcBef>
                <a:spcPct val="0"/>
              </a:spcBef>
              <a:spcAft>
                <a:spcPct val="0"/>
              </a:spcAft>
              <a:tabLst>
                <a:tab pos="3827463" algn="ctr"/>
                <a:tab pos="7593013" algn="r"/>
              </a:tabLst>
              <a:defRPr sz="2400">
                <a:solidFill>
                  <a:schemeClr val="tx1"/>
                </a:solidFill>
                <a:latin typeface="Times New Roman" pitchFamily="18" charset="0"/>
              </a:defRPr>
            </a:lvl4pPr>
            <a:lvl5pPr>
              <a:spcBef>
                <a:spcPct val="0"/>
              </a:spcBef>
              <a:spcAft>
                <a:spcPct val="0"/>
              </a:spcAft>
              <a:tabLst>
                <a:tab pos="3827463" algn="ctr"/>
                <a:tab pos="7593013" algn="r"/>
              </a:tabLst>
              <a:defRPr sz="2400">
                <a:solidFill>
                  <a:schemeClr val="tx1"/>
                </a:solidFill>
                <a:latin typeface="Times New Roman" pitchFamily="18" charset="0"/>
              </a:defRPr>
            </a:lvl5pPr>
            <a:lvl6pPr eaLnBrk="0" fontAlgn="base" hangingPunct="0">
              <a:spcBef>
                <a:spcPct val="0"/>
              </a:spcBef>
              <a:spcAft>
                <a:spcPct val="0"/>
              </a:spcAft>
              <a:tabLst>
                <a:tab pos="3827463" algn="ctr"/>
                <a:tab pos="7593013" algn="r"/>
              </a:tabLst>
              <a:defRPr sz="2400">
                <a:solidFill>
                  <a:schemeClr val="tx1"/>
                </a:solidFill>
                <a:latin typeface="Times New Roman" pitchFamily="18" charset="0"/>
              </a:defRPr>
            </a:lvl6pPr>
            <a:lvl7pPr eaLnBrk="0" fontAlgn="base" hangingPunct="0">
              <a:spcBef>
                <a:spcPct val="0"/>
              </a:spcBef>
              <a:spcAft>
                <a:spcPct val="0"/>
              </a:spcAft>
              <a:tabLst>
                <a:tab pos="3827463" algn="ctr"/>
                <a:tab pos="7593013" algn="r"/>
              </a:tabLst>
              <a:defRPr sz="2400">
                <a:solidFill>
                  <a:schemeClr val="tx1"/>
                </a:solidFill>
                <a:latin typeface="Times New Roman" pitchFamily="18" charset="0"/>
              </a:defRPr>
            </a:lvl7pPr>
            <a:lvl8pPr eaLnBrk="0" fontAlgn="base" hangingPunct="0">
              <a:spcBef>
                <a:spcPct val="0"/>
              </a:spcBef>
              <a:spcAft>
                <a:spcPct val="0"/>
              </a:spcAft>
              <a:tabLst>
                <a:tab pos="3827463" algn="ctr"/>
                <a:tab pos="7593013" algn="r"/>
              </a:tabLst>
              <a:defRPr sz="2400">
                <a:solidFill>
                  <a:schemeClr val="tx1"/>
                </a:solidFill>
                <a:latin typeface="Times New Roman" pitchFamily="18" charset="0"/>
              </a:defRPr>
            </a:lvl8pPr>
            <a:lvl9pPr eaLnBrk="0" fontAlgn="base" hangingPunct="0">
              <a:spcBef>
                <a:spcPct val="0"/>
              </a:spcBef>
              <a:spcAft>
                <a:spcPct val="0"/>
              </a:spcAft>
              <a:tabLst>
                <a:tab pos="3827463" algn="ctr"/>
                <a:tab pos="7593013" algn="r"/>
              </a:tabLst>
              <a:defRPr sz="2400">
                <a:solidFill>
                  <a:schemeClr val="tx1"/>
                </a:solidFill>
                <a:latin typeface="Times New Roman" pitchFamily="18" charset="0"/>
              </a:defRPr>
            </a:lvl9pPr>
          </a:lstStyle>
          <a:p>
            <a:pPr algn="r">
              <a:spcBef>
                <a:spcPct val="50000"/>
              </a:spcBef>
              <a:buClrTx/>
              <a:buFontTx/>
              <a:buNone/>
              <a:defRPr/>
            </a:pPr>
            <a:fld id="{620485E1-6C8E-4A89-BD10-96FB5A0E143A}" type="slidenum">
              <a:rPr lang="en-US" sz="1200" smtClean="0">
                <a:latin typeface="Arial" charset="0"/>
              </a:rPr>
              <a:pPr algn="r">
                <a:spcBef>
                  <a:spcPct val="50000"/>
                </a:spcBef>
                <a:buClrTx/>
                <a:buFontTx/>
                <a:buNone/>
                <a:defRPr/>
              </a:pPr>
              <a:t>‹#›</a:t>
            </a:fld>
            <a:endParaRPr lang="en-US" sz="1200">
              <a:latin typeface="Arial" charset="0"/>
            </a:endParaRPr>
          </a:p>
        </p:txBody>
      </p:sp>
    </p:spTree>
  </p:cSld>
  <p:clrMap bg1="lt1" tx1="dk1" bg2="lt2" tx2="dk2" accent1="accent1" accent2="accent2" accent3="accent3" accent4="accent4" accent5="accent5" accent6="accent6" hlink="hlink" folHlink="folHlink"/>
  <p:sldLayoutIdLst>
    <p:sldLayoutId id="2147483676"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r" rtl="0" eaLnBrk="0" fontAlgn="base" hangingPunct="0">
        <a:spcBef>
          <a:spcPct val="0"/>
        </a:spcBef>
        <a:spcAft>
          <a:spcPct val="0"/>
        </a:spcAft>
        <a:defRPr sz="3200" b="1" i="1">
          <a:solidFill>
            <a:srgbClr val="000099"/>
          </a:solidFill>
          <a:latin typeface="+mj-lt"/>
          <a:ea typeface="+mj-ea"/>
          <a:cs typeface="+mj-cs"/>
        </a:defRPr>
      </a:lvl1pPr>
      <a:lvl2pPr algn="r" rtl="0" eaLnBrk="0" fontAlgn="base" hangingPunct="0">
        <a:spcBef>
          <a:spcPct val="0"/>
        </a:spcBef>
        <a:spcAft>
          <a:spcPct val="0"/>
        </a:spcAft>
        <a:defRPr sz="3200" b="1" i="1">
          <a:solidFill>
            <a:srgbClr val="000099"/>
          </a:solidFill>
          <a:latin typeface="Times New Roman" pitchFamily="18" charset="0"/>
        </a:defRPr>
      </a:lvl2pPr>
      <a:lvl3pPr algn="r" rtl="0" eaLnBrk="0" fontAlgn="base" hangingPunct="0">
        <a:spcBef>
          <a:spcPct val="0"/>
        </a:spcBef>
        <a:spcAft>
          <a:spcPct val="0"/>
        </a:spcAft>
        <a:defRPr sz="3200" b="1" i="1">
          <a:solidFill>
            <a:srgbClr val="000099"/>
          </a:solidFill>
          <a:latin typeface="Times New Roman" pitchFamily="18" charset="0"/>
        </a:defRPr>
      </a:lvl3pPr>
      <a:lvl4pPr algn="r" rtl="0" eaLnBrk="0" fontAlgn="base" hangingPunct="0">
        <a:spcBef>
          <a:spcPct val="0"/>
        </a:spcBef>
        <a:spcAft>
          <a:spcPct val="0"/>
        </a:spcAft>
        <a:defRPr sz="3200" b="1" i="1">
          <a:solidFill>
            <a:srgbClr val="000099"/>
          </a:solidFill>
          <a:latin typeface="Times New Roman" pitchFamily="18" charset="0"/>
        </a:defRPr>
      </a:lvl4pPr>
      <a:lvl5pPr algn="r" rtl="0" eaLnBrk="0" fontAlgn="base" hangingPunct="0">
        <a:spcBef>
          <a:spcPct val="0"/>
        </a:spcBef>
        <a:spcAft>
          <a:spcPct val="0"/>
        </a:spcAft>
        <a:defRPr sz="3200" b="1" i="1">
          <a:solidFill>
            <a:srgbClr val="000099"/>
          </a:solidFill>
          <a:latin typeface="Times New Roman" pitchFamily="18" charset="0"/>
        </a:defRPr>
      </a:lvl5pPr>
      <a:lvl6pPr marL="457200" algn="r" rtl="0" eaLnBrk="0" fontAlgn="base" hangingPunct="0">
        <a:spcBef>
          <a:spcPct val="0"/>
        </a:spcBef>
        <a:spcAft>
          <a:spcPct val="0"/>
        </a:spcAft>
        <a:defRPr sz="3200" b="1" i="1">
          <a:solidFill>
            <a:srgbClr val="000099"/>
          </a:solidFill>
          <a:latin typeface="Times New Roman" pitchFamily="18" charset="0"/>
        </a:defRPr>
      </a:lvl6pPr>
      <a:lvl7pPr marL="914400" algn="r" rtl="0" eaLnBrk="0" fontAlgn="base" hangingPunct="0">
        <a:spcBef>
          <a:spcPct val="0"/>
        </a:spcBef>
        <a:spcAft>
          <a:spcPct val="0"/>
        </a:spcAft>
        <a:defRPr sz="3200" b="1" i="1">
          <a:solidFill>
            <a:srgbClr val="000099"/>
          </a:solidFill>
          <a:latin typeface="Times New Roman" pitchFamily="18" charset="0"/>
        </a:defRPr>
      </a:lvl7pPr>
      <a:lvl8pPr marL="1371600" algn="r" rtl="0" eaLnBrk="0" fontAlgn="base" hangingPunct="0">
        <a:spcBef>
          <a:spcPct val="0"/>
        </a:spcBef>
        <a:spcAft>
          <a:spcPct val="0"/>
        </a:spcAft>
        <a:defRPr sz="3200" b="1" i="1">
          <a:solidFill>
            <a:srgbClr val="000099"/>
          </a:solidFill>
          <a:latin typeface="Times New Roman" pitchFamily="18" charset="0"/>
        </a:defRPr>
      </a:lvl8pPr>
      <a:lvl9pPr marL="1828800" algn="r" rtl="0" eaLnBrk="0" fontAlgn="base" hangingPunct="0">
        <a:spcBef>
          <a:spcPct val="0"/>
        </a:spcBef>
        <a:spcAft>
          <a:spcPct val="0"/>
        </a:spcAft>
        <a:defRPr sz="3200" b="1" i="1">
          <a:solidFill>
            <a:srgbClr val="000099"/>
          </a:solidFill>
          <a:latin typeface="Times New Roman" pitchFamily="18" charset="0"/>
        </a:defRPr>
      </a:lvl9pPr>
    </p:titleStyle>
    <p:bodyStyle>
      <a:lvl1pPr marL="342900" indent="-342900" algn="l" rtl="0" eaLnBrk="0" fontAlgn="base" hangingPunct="0">
        <a:spcBef>
          <a:spcPct val="20000"/>
        </a:spcBef>
        <a:spcAft>
          <a:spcPct val="25000"/>
        </a:spcAft>
        <a:buClr>
          <a:schemeClr val="tx2"/>
        </a:buClr>
        <a:buChar char="•"/>
        <a:defRPr sz="2000">
          <a:solidFill>
            <a:schemeClr val="tx1"/>
          </a:solidFill>
          <a:latin typeface="+mn-lt"/>
          <a:ea typeface="+mn-ea"/>
          <a:cs typeface="+mn-cs"/>
        </a:defRPr>
      </a:lvl1pPr>
      <a:lvl2pPr marL="742950" indent="-285750" algn="l" rtl="0" eaLnBrk="0" fontAlgn="base" hangingPunct="0">
        <a:spcBef>
          <a:spcPct val="20000"/>
        </a:spcBef>
        <a:spcAft>
          <a:spcPct val="25000"/>
        </a:spcAft>
        <a:buClr>
          <a:schemeClr val="tx2"/>
        </a:buClr>
        <a:buChar char="–"/>
        <a:defRPr>
          <a:solidFill>
            <a:schemeClr val="tx1"/>
          </a:solidFill>
          <a:latin typeface="+mn-lt"/>
        </a:defRPr>
      </a:lvl2pPr>
      <a:lvl3pPr marL="1143000" indent="-228600" algn="l" rtl="0" eaLnBrk="0" fontAlgn="base" hangingPunct="0">
        <a:spcBef>
          <a:spcPct val="20000"/>
        </a:spcBef>
        <a:spcAft>
          <a:spcPct val="25000"/>
        </a:spcAft>
        <a:buClr>
          <a:schemeClr val="tx2"/>
        </a:buClr>
        <a:buChar char="•"/>
        <a:defRPr>
          <a:solidFill>
            <a:schemeClr val="tx1"/>
          </a:solidFill>
          <a:latin typeface="+mn-lt"/>
        </a:defRPr>
      </a:lvl3pPr>
      <a:lvl4pPr marL="1600200" indent="-228600" algn="l" rtl="0" eaLnBrk="0" fontAlgn="base" hangingPunct="0">
        <a:spcBef>
          <a:spcPct val="20000"/>
        </a:spcBef>
        <a:spcAft>
          <a:spcPct val="25000"/>
        </a:spcAft>
        <a:buClr>
          <a:schemeClr val="tx2"/>
        </a:buClr>
        <a:buChar char="–"/>
        <a:defRPr sz="2000">
          <a:solidFill>
            <a:schemeClr val="tx1"/>
          </a:solidFill>
          <a:latin typeface="+mj-lt"/>
        </a:defRPr>
      </a:lvl4pPr>
      <a:lvl5pPr marL="2057400" indent="-228600" algn="l" rtl="0" eaLnBrk="0" fontAlgn="base" hangingPunct="0">
        <a:spcBef>
          <a:spcPct val="20000"/>
        </a:spcBef>
        <a:spcAft>
          <a:spcPct val="25000"/>
        </a:spcAft>
        <a:buClr>
          <a:schemeClr val="tx2"/>
        </a:buClr>
        <a:buChar char="•"/>
        <a:defRPr sz="2000">
          <a:solidFill>
            <a:schemeClr val="tx1"/>
          </a:solidFill>
          <a:latin typeface="+mj-lt"/>
        </a:defRPr>
      </a:lvl5pPr>
      <a:lvl6pPr marL="2514600" indent="-228600" algn="l" rtl="0" eaLnBrk="0" fontAlgn="base" hangingPunct="0">
        <a:spcBef>
          <a:spcPct val="20000"/>
        </a:spcBef>
        <a:spcAft>
          <a:spcPct val="25000"/>
        </a:spcAft>
        <a:buClr>
          <a:schemeClr val="tx2"/>
        </a:buClr>
        <a:buChar char="•"/>
        <a:defRPr sz="2000">
          <a:solidFill>
            <a:schemeClr val="tx1"/>
          </a:solidFill>
          <a:latin typeface="+mj-lt"/>
        </a:defRPr>
      </a:lvl6pPr>
      <a:lvl7pPr marL="2971800" indent="-228600" algn="l" rtl="0" eaLnBrk="0" fontAlgn="base" hangingPunct="0">
        <a:spcBef>
          <a:spcPct val="20000"/>
        </a:spcBef>
        <a:spcAft>
          <a:spcPct val="25000"/>
        </a:spcAft>
        <a:buClr>
          <a:schemeClr val="tx2"/>
        </a:buClr>
        <a:buChar char="•"/>
        <a:defRPr sz="2000">
          <a:solidFill>
            <a:schemeClr val="tx1"/>
          </a:solidFill>
          <a:latin typeface="+mj-lt"/>
        </a:defRPr>
      </a:lvl7pPr>
      <a:lvl8pPr marL="3429000" indent="-228600" algn="l" rtl="0" eaLnBrk="0" fontAlgn="base" hangingPunct="0">
        <a:spcBef>
          <a:spcPct val="20000"/>
        </a:spcBef>
        <a:spcAft>
          <a:spcPct val="25000"/>
        </a:spcAft>
        <a:buClr>
          <a:schemeClr val="tx2"/>
        </a:buClr>
        <a:buChar char="•"/>
        <a:defRPr sz="2000">
          <a:solidFill>
            <a:schemeClr val="tx1"/>
          </a:solidFill>
          <a:latin typeface="+mj-lt"/>
        </a:defRPr>
      </a:lvl8pPr>
      <a:lvl9pPr marL="3886200" indent="-228600" algn="l" rtl="0" eaLnBrk="0" fontAlgn="base" hangingPunct="0">
        <a:spcBef>
          <a:spcPct val="20000"/>
        </a:spcBef>
        <a:spcAft>
          <a:spcPct val="25000"/>
        </a:spcAft>
        <a:buClr>
          <a:schemeClr val="tx2"/>
        </a:buClr>
        <a:buChar char="•"/>
        <a:defRPr sz="20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storagereview.com/guide2000/ref/hdd/perf/perf/ext/pcCaching.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8" Type="http://schemas.openxmlformats.org/officeDocument/2006/relationships/hyperlink" Target="http://en.wikipedia.org/wiki/Terabyte" TargetMode="External"/><Relationship Id="rId3" Type="http://schemas.openxmlformats.org/officeDocument/2006/relationships/hyperlink" Target="http://en.wikipedia.org/wiki/SI_prefix" TargetMode="External"/><Relationship Id="rId7" Type="http://schemas.openxmlformats.org/officeDocument/2006/relationships/hyperlink" Target="http://en.wikipedia.org/wiki/Gigabyte" TargetMode="External"/><Relationship Id="rId2" Type="http://schemas.openxmlformats.org/officeDocument/2006/relationships/hyperlink" Target="http://en.wikipedia.org/wiki/Byte" TargetMode="External"/><Relationship Id="rId1" Type="http://schemas.openxmlformats.org/officeDocument/2006/relationships/slideLayout" Target="../slideLayouts/slideLayout12.xml"/><Relationship Id="rId6" Type="http://schemas.openxmlformats.org/officeDocument/2006/relationships/hyperlink" Target="http://en.wikipedia.org/wiki/Megabyte" TargetMode="External"/><Relationship Id="rId11" Type="http://schemas.openxmlformats.org/officeDocument/2006/relationships/hyperlink" Target="http://en.wikipedia.org/wiki/Yottabyte" TargetMode="External"/><Relationship Id="rId5" Type="http://schemas.openxmlformats.org/officeDocument/2006/relationships/hyperlink" Target="http://en.wikipedia.org/wiki/Kilobyte" TargetMode="External"/><Relationship Id="rId10" Type="http://schemas.openxmlformats.org/officeDocument/2006/relationships/hyperlink" Target="http://en.wikipedia.org/wiki/Zettabyte" TargetMode="External"/><Relationship Id="rId4" Type="http://schemas.openxmlformats.org/officeDocument/2006/relationships/hyperlink" Target="http://en.wikipedia.org/wiki/Binary_prefix" TargetMode="External"/><Relationship Id="rId9" Type="http://schemas.openxmlformats.org/officeDocument/2006/relationships/hyperlink" Target="http://en.wikipedia.org/wiki/Petabyte"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docs.microsoft.com/en-us/previous-versions/windows/it-pro/windows-vista/cc766145(v=ws.10)"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en.wikipedia.org/wiki/Ext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howtogeek.com/howto/33552/htg-explains-which-linux-file-system-should-you-choose/"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ctrTitle"/>
          </p:nvPr>
        </p:nvSpPr>
        <p:spPr>
          <a:xfrm>
            <a:off x="866775" y="1222375"/>
            <a:ext cx="7772400" cy="1143000"/>
          </a:xfrm>
          <a:noFill/>
        </p:spPr>
        <p:txBody>
          <a:bodyPr/>
          <a:lstStyle/>
          <a:p>
            <a:pPr algn="ctr">
              <a:spcBef>
                <a:spcPts val="0"/>
              </a:spcBef>
              <a:spcAft>
                <a:spcPts val="1200"/>
              </a:spcAft>
            </a:pPr>
            <a:r>
              <a:rPr lang="en-US" altLang="en-US" sz="2400" dirty="0">
                <a:solidFill>
                  <a:schemeClr val="tx1"/>
                </a:solidFill>
                <a:latin typeface="Cambria" panose="02040503050406030204" pitchFamily="18" charset="0"/>
                <a:cs typeface="Times New Roman" pitchFamily="18" charset="0"/>
              </a:rPr>
              <a:t>Operating Systems </a:t>
            </a:r>
            <a:br>
              <a:rPr lang="en-US" altLang="en-US" sz="2400" dirty="0">
                <a:solidFill>
                  <a:schemeClr val="tx1"/>
                </a:solidFill>
                <a:latin typeface="Cambria" panose="02040503050406030204" pitchFamily="18" charset="0"/>
                <a:cs typeface="Times New Roman" pitchFamily="18" charset="0"/>
              </a:rPr>
            </a:br>
            <a:r>
              <a:rPr lang="en-US" altLang="en-US" sz="2400" dirty="0">
                <a:solidFill>
                  <a:schemeClr val="tx1"/>
                </a:solidFill>
                <a:latin typeface="Cambria" panose="02040503050406030204" pitchFamily="18" charset="0"/>
                <a:cs typeface="Times New Roman" pitchFamily="18" charset="0"/>
              </a:rPr>
              <a:t>Course #6</a:t>
            </a:r>
            <a:br>
              <a:rPr lang="en-US" altLang="en-US" sz="2400" dirty="0">
                <a:solidFill>
                  <a:schemeClr val="tx1"/>
                </a:solidFill>
                <a:latin typeface="Cambria" panose="02040503050406030204" pitchFamily="18" charset="0"/>
                <a:cs typeface="Times New Roman" pitchFamily="18" charset="0"/>
              </a:rPr>
            </a:br>
            <a:r>
              <a:rPr lang="en-US" altLang="en-US" sz="2400" dirty="0">
                <a:solidFill>
                  <a:srgbClr val="FF0000"/>
                </a:solidFill>
                <a:latin typeface="Cambria" panose="02040503050406030204" pitchFamily="18" charset="0"/>
                <a:cs typeface="Times New Roman" pitchFamily="18" charset="0"/>
              </a:rPr>
              <a:t>Filesystems</a:t>
            </a:r>
            <a:endParaRPr lang="en-US" altLang="en-US" dirty="0">
              <a:solidFill>
                <a:srgbClr val="FF0000"/>
              </a:solidFill>
              <a:latin typeface="Cambria" panose="02040503050406030204" pitchFamily="18" charset="0"/>
              <a:cs typeface="Times New Roman" pitchFamily="18" charset="0"/>
            </a:endParaRPr>
          </a:p>
        </p:txBody>
      </p:sp>
      <p:sp>
        <p:nvSpPr>
          <p:cNvPr id="3075" name="Rectangle 8"/>
          <p:cNvSpPr>
            <a:spLocks noChangeArrowheads="1"/>
          </p:cNvSpPr>
          <p:nvPr/>
        </p:nvSpPr>
        <p:spPr bwMode="auto">
          <a:xfrm>
            <a:off x="1531938" y="3806825"/>
            <a:ext cx="6400800" cy="203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20000"/>
              </a:spcBef>
              <a:spcAft>
                <a:spcPct val="25000"/>
              </a:spcAft>
              <a:buClr>
                <a:schemeClr val="tx2"/>
              </a:buClr>
              <a:buChar char="•"/>
              <a:defRPr sz="2000">
                <a:solidFill>
                  <a:schemeClr val="tx1"/>
                </a:solidFill>
                <a:latin typeface="Arial" charset="0"/>
              </a:defRPr>
            </a:lvl6pPr>
            <a:lvl7pPr marL="2971800" indent="-228600" eaLnBrk="0" fontAlgn="base" hangingPunct="0">
              <a:spcBef>
                <a:spcPct val="20000"/>
              </a:spcBef>
              <a:spcAft>
                <a:spcPct val="25000"/>
              </a:spcAft>
              <a:buClr>
                <a:schemeClr val="tx2"/>
              </a:buClr>
              <a:buChar char="•"/>
              <a:defRPr sz="2000">
                <a:solidFill>
                  <a:schemeClr val="tx1"/>
                </a:solidFill>
                <a:latin typeface="Arial" charset="0"/>
              </a:defRPr>
            </a:lvl7pPr>
            <a:lvl8pPr marL="3429000" indent="-228600" eaLnBrk="0" fontAlgn="base" hangingPunct="0">
              <a:spcBef>
                <a:spcPct val="20000"/>
              </a:spcBef>
              <a:spcAft>
                <a:spcPct val="25000"/>
              </a:spcAft>
              <a:buClr>
                <a:schemeClr val="tx2"/>
              </a:buClr>
              <a:buChar char="•"/>
              <a:defRPr sz="2000">
                <a:solidFill>
                  <a:schemeClr val="tx1"/>
                </a:solidFill>
                <a:latin typeface="Arial" charset="0"/>
              </a:defRPr>
            </a:lvl8pPr>
            <a:lvl9pPr marL="3886200" indent="-228600" eaLnBrk="0" fontAlgn="base" hangingPunct="0">
              <a:spcBef>
                <a:spcPct val="20000"/>
              </a:spcBef>
              <a:spcAft>
                <a:spcPct val="25000"/>
              </a:spcAft>
              <a:buClr>
                <a:schemeClr val="tx2"/>
              </a:buClr>
              <a:buChar char="•"/>
              <a:defRPr sz="2000">
                <a:solidFill>
                  <a:schemeClr val="tx1"/>
                </a:solidFill>
                <a:latin typeface="Arial" charset="0"/>
              </a:defRPr>
            </a:lvl9pPr>
          </a:lstStyle>
          <a:p>
            <a:pPr algn="ctr">
              <a:buFontTx/>
              <a:buNone/>
            </a:pPr>
            <a:r>
              <a:rPr lang="en-US" altLang="en-US" b="1" dirty="0">
                <a:solidFill>
                  <a:srgbClr val="FF9933"/>
                </a:solidFill>
                <a:latin typeface="Cambria" panose="02040503050406030204" pitchFamily="18" charset="0"/>
                <a:cs typeface="Times New Roman" pitchFamily="18" charset="0"/>
              </a:rPr>
              <a:t>Răzvan Daniel ZOTA</a:t>
            </a:r>
          </a:p>
          <a:p>
            <a:pPr algn="ctr">
              <a:buFontTx/>
              <a:buNone/>
            </a:pPr>
            <a:r>
              <a:rPr lang="en-US" altLang="en-US" b="1" dirty="0">
                <a:solidFill>
                  <a:srgbClr val="FF9933"/>
                </a:solidFill>
                <a:latin typeface="Cambria" panose="02040503050406030204" pitchFamily="18" charset="0"/>
                <a:cs typeface="Times New Roman" pitchFamily="18" charset="0"/>
              </a:rPr>
              <a:t>Faculty of Cybernetics, Statistics and Economic Informatics</a:t>
            </a:r>
          </a:p>
          <a:p>
            <a:pPr algn="ctr">
              <a:buFontTx/>
              <a:buNone/>
            </a:pPr>
            <a:r>
              <a:rPr lang="en-US" altLang="en-US" sz="1600" b="1" dirty="0">
                <a:solidFill>
                  <a:srgbClr val="FF9933"/>
                </a:solidFill>
                <a:latin typeface="Cambria" panose="02040503050406030204" pitchFamily="18" charset="0"/>
                <a:cs typeface="Times New Roman" pitchFamily="18" charset="0"/>
              </a:rPr>
              <a:t>zota@ase.ro</a:t>
            </a:r>
          </a:p>
          <a:p>
            <a:pPr algn="ctr">
              <a:buFontTx/>
              <a:buNone/>
            </a:pPr>
            <a:r>
              <a:rPr lang="en-US" altLang="en-US" sz="1600" b="1" dirty="0">
                <a:latin typeface="Cambria" panose="02040503050406030204" pitchFamily="18" charset="0"/>
                <a:cs typeface="Times New Roman" pitchFamily="18" charset="0"/>
              </a:rPr>
              <a:t>https://zota.ase.ro/os</a:t>
            </a:r>
            <a:endParaRPr lang="en-US" altLang="en-US" sz="1600" b="1" dirty="0">
              <a:solidFill>
                <a:srgbClr val="FF3300"/>
              </a:solidFill>
              <a:latin typeface="Cambria" panose="02040503050406030204" pitchFamily="18" charset="0"/>
              <a:cs typeface="Times New Roman" pitchFamily="18" charset="0"/>
            </a:endParaRPr>
          </a:p>
          <a:p>
            <a:pPr algn="ctr">
              <a:buFontTx/>
              <a:buNone/>
            </a:pPr>
            <a:endParaRPr lang="en-US" altLang="en-US" b="1" dirty="0">
              <a:solidFill>
                <a:srgbClr val="FFCC00"/>
              </a:solidFill>
              <a:latin typeface="Cambria" panose="02040503050406030204"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685800" y="1714500"/>
            <a:ext cx="7912100" cy="4635500"/>
          </a:xfrm>
        </p:spPr>
        <p:txBody>
          <a:bodyPr/>
          <a:lstStyle/>
          <a:p>
            <a:pPr>
              <a:lnSpc>
                <a:spcPct val="80000"/>
              </a:lnSpc>
            </a:pPr>
            <a:r>
              <a:rPr lang="en-US" altLang="en-US" sz="2200" dirty="0">
                <a:latin typeface="Cambria" panose="02040503050406030204" pitchFamily="18" charset="0"/>
                <a:cs typeface="Times New Roman" pitchFamily="18" charset="0"/>
              </a:rPr>
              <a:t>For many years, the most popular filesystem was </a:t>
            </a:r>
            <a:r>
              <a:rPr lang="ro-RO" altLang="en-US" sz="2200" dirty="0">
                <a:latin typeface="Cambria" panose="02040503050406030204" pitchFamily="18" charset="0"/>
                <a:cs typeface="Times New Roman" pitchFamily="18" charset="0"/>
              </a:rPr>
              <a:t>FAT (File Allocation Table). </a:t>
            </a:r>
            <a:r>
              <a:rPr lang="en-US" altLang="en-US" sz="2200" dirty="0">
                <a:latin typeface="Cambria" panose="02040503050406030204" pitchFamily="18" charset="0"/>
                <a:cs typeface="Times New Roman" pitchFamily="18" charset="0"/>
              </a:rPr>
              <a:t>There are 3 types of </a:t>
            </a:r>
            <a:r>
              <a:rPr lang="ro-RO" altLang="en-US" sz="2200" dirty="0">
                <a:latin typeface="Cambria" panose="02040503050406030204" pitchFamily="18" charset="0"/>
                <a:cs typeface="Times New Roman" pitchFamily="18" charset="0"/>
              </a:rPr>
              <a:t>FAT.</a:t>
            </a:r>
            <a:r>
              <a:rPr lang="en-US" altLang="en-US" sz="2200" dirty="0">
                <a:latin typeface="Cambria" panose="02040503050406030204" pitchFamily="18" charset="0"/>
                <a:cs typeface="Times New Roman" pitchFamily="18" charset="0"/>
              </a:rPr>
              <a:t> The first one is the original </a:t>
            </a:r>
            <a:r>
              <a:rPr lang="ro-RO" altLang="en-US" sz="2200" dirty="0">
                <a:latin typeface="Cambria" panose="02040503050406030204" pitchFamily="18" charset="0"/>
                <a:cs typeface="Times New Roman" pitchFamily="18" charset="0"/>
              </a:rPr>
              <a:t>FAT (FAT12), </a:t>
            </a:r>
            <a:r>
              <a:rPr lang="en-US" altLang="en-US" sz="2200" dirty="0">
                <a:latin typeface="Cambria" panose="02040503050406030204" pitchFamily="18" charset="0"/>
                <a:cs typeface="Times New Roman" pitchFamily="18" charset="0"/>
              </a:rPr>
              <a:t>then appeared </a:t>
            </a:r>
            <a:r>
              <a:rPr lang="ro-RO" altLang="en-US" sz="2200" dirty="0">
                <a:latin typeface="Cambria" panose="02040503050406030204" pitchFamily="18" charset="0"/>
                <a:cs typeface="Times New Roman" pitchFamily="18" charset="0"/>
              </a:rPr>
              <a:t>FAT16 </a:t>
            </a:r>
            <a:r>
              <a:rPr lang="en-US" altLang="en-US" sz="2200" dirty="0">
                <a:latin typeface="Cambria" panose="02040503050406030204" pitchFamily="18" charset="0"/>
                <a:cs typeface="Times New Roman" pitchFamily="18" charset="0"/>
              </a:rPr>
              <a:t>and</a:t>
            </a:r>
            <a:r>
              <a:rPr lang="ro-RO" altLang="en-US" sz="2200" dirty="0">
                <a:latin typeface="Cambria" panose="02040503050406030204" pitchFamily="18" charset="0"/>
                <a:cs typeface="Times New Roman" pitchFamily="18" charset="0"/>
              </a:rPr>
              <a:t> FAT32, </a:t>
            </a:r>
            <a:r>
              <a:rPr lang="en-US" altLang="en-US" sz="2200" dirty="0">
                <a:latin typeface="Cambria" panose="02040503050406030204" pitchFamily="18" charset="0"/>
                <a:cs typeface="Times New Roman" pitchFamily="18" charset="0"/>
              </a:rPr>
              <a:t>improved versions for the original </a:t>
            </a:r>
            <a:r>
              <a:rPr lang="ro-RO" altLang="en-US" sz="2200" dirty="0">
                <a:latin typeface="Cambria" panose="02040503050406030204" pitchFamily="18" charset="0"/>
                <a:cs typeface="Times New Roman" pitchFamily="18" charset="0"/>
              </a:rPr>
              <a:t>FAT.</a:t>
            </a:r>
            <a:r>
              <a:rPr lang="en-US" altLang="en-US" sz="2200" dirty="0">
                <a:latin typeface="Cambria" panose="02040503050406030204" pitchFamily="18" charset="0"/>
                <a:cs typeface="Times New Roman" pitchFamily="18" charset="0"/>
              </a:rPr>
              <a:t> </a:t>
            </a:r>
            <a:endParaRPr lang="ro-RO" altLang="en-US" sz="2200" dirty="0">
              <a:latin typeface="Cambria" panose="02040503050406030204" pitchFamily="18" charset="0"/>
              <a:cs typeface="Times New Roman" pitchFamily="18" charset="0"/>
            </a:endParaRPr>
          </a:p>
          <a:p>
            <a:pPr>
              <a:lnSpc>
                <a:spcPct val="80000"/>
              </a:lnSpc>
            </a:pPr>
            <a:r>
              <a:rPr lang="en-US" altLang="en-US" sz="2200" dirty="0">
                <a:latin typeface="Cambria" panose="02040503050406030204" pitchFamily="18" charset="0"/>
                <a:cs typeface="Times New Roman" pitchFamily="18" charset="0"/>
              </a:rPr>
              <a:t>The original </a:t>
            </a:r>
            <a:r>
              <a:rPr lang="ro-RO" altLang="en-US" sz="2200" dirty="0">
                <a:latin typeface="Cambria" panose="02040503050406030204" pitchFamily="18" charset="0"/>
                <a:cs typeface="Times New Roman" pitchFamily="18" charset="0"/>
              </a:rPr>
              <a:t>FAT </a:t>
            </a:r>
            <a:r>
              <a:rPr lang="en-US" altLang="en-US" sz="2200" dirty="0">
                <a:latin typeface="Cambria" panose="02040503050406030204" pitchFamily="18" charset="0"/>
                <a:cs typeface="Times New Roman" pitchFamily="18" charset="0"/>
              </a:rPr>
              <a:t>was limited from many points of view, being capable to recognize only files up to 8 characters in length</a:t>
            </a:r>
            <a:r>
              <a:rPr lang="ro-RO" altLang="en-US" sz="2200" dirty="0">
                <a:latin typeface="Cambria" panose="02040503050406030204" pitchFamily="18" charset="0"/>
                <a:cs typeface="Times New Roman" pitchFamily="18" charset="0"/>
              </a:rPr>
              <a:t>. </a:t>
            </a:r>
            <a:endParaRPr lang="en-US" altLang="en-US" sz="2200" dirty="0">
              <a:latin typeface="Cambria" panose="02040503050406030204" pitchFamily="18" charset="0"/>
              <a:cs typeface="Times New Roman" pitchFamily="18" charset="0"/>
            </a:endParaRPr>
          </a:p>
          <a:p>
            <a:pPr>
              <a:lnSpc>
                <a:spcPct val="80000"/>
              </a:lnSpc>
            </a:pPr>
            <a:r>
              <a:rPr lang="en-US" altLang="en-US" sz="2200" dirty="0">
                <a:latin typeface="Cambria" panose="02040503050406030204" pitchFamily="18" charset="0"/>
                <a:cs typeface="Times New Roman" pitchFamily="18" charset="0"/>
              </a:rPr>
              <a:t>The disk space was inefficient used, so FAT16 was built to support partitions up to 4 GB. But the space on the disk was inefficient used. For example, using a partition of 512 MB, the clusters’ dimension is 8 KB, meaning that the 1 KB files will occupy 8 KB of space on disk, because we cannot store multiple files in a cluster. In conclusion, we have 7 KB lost.</a:t>
            </a:r>
          </a:p>
          <a:p>
            <a:pPr>
              <a:lnSpc>
                <a:spcPct val="80000"/>
              </a:lnSpc>
            </a:pPr>
            <a:r>
              <a:rPr lang="en-US" altLang="en-US" sz="2200" dirty="0">
                <a:latin typeface="Cambria" panose="02040503050406030204" pitchFamily="18" charset="0"/>
                <a:cs typeface="Times New Roman" pitchFamily="18" charset="0"/>
              </a:rPr>
              <a:t>http://www.ntfs.com/hard-disk-basics.htm</a:t>
            </a:r>
          </a:p>
        </p:txBody>
      </p:sp>
      <p:sp>
        <p:nvSpPr>
          <p:cNvPr id="13315" name="Rectangle 3"/>
          <p:cNvSpPr>
            <a:spLocks noGrp="1" noChangeArrowheads="1"/>
          </p:cNvSpPr>
          <p:nvPr>
            <p:ph type="title"/>
          </p:nvPr>
        </p:nvSpPr>
        <p:spPr/>
        <p:txBody>
          <a:bodyPr/>
          <a:lstStyle/>
          <a:p>
            <a:r>
              <a:rPr lang="ro-RO" altLang="en-US" dirty="0">
                <a:latin typeface="Cambria" panose="02040503050406030204" pitchFamily="18" charset="0"/>
                <a:cs typeface="Times New Roman" pitchFamily="18" charset="0"/>
              </a:rPr>
              <a:t>FAT, FAT16 </a:t>
            </a:r>
            <a:r>
              <a:rPr lang="en-US" altLang="en-US" dirty="0">
                <a:latin typeface="Cambria" panose="02040503050406030204" pitchFamily="18" charset="0"/>
                <a:cs typeface="Times New Roman" pitchFamily="18" charset="0"/>
              </a:rPr>
              <a:t>and</a:t>
            </a:r>
            <a:r>
              <a:rPr lang="ro-RO" altLang="en-US" dirty="0">
                <a:latin typeface="Cambria" panose="02040503050406030204" pitchFamily="18" charset="0"/>
                <a:cs typeface="Times New Roman" pitchFamily="18" charset="0"/>
              </a:rPr>
              <a:t> FAT32</a:t>
            </a:r>
            <a:endParaRPr lang="en-US" altLang="en-US" dirty="0">
              <a:latin typeface="Cambria" panose="02040503050406030204"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xfrm>
            <a:off x="685800" y="1524000"/>
            <a:ext cx="8242300" cy="4724400"/>
          </a:xfrm>
        </p:spPr>
        <p:txBody>
          <a:bodyPr/>
          <a:lstStyle/>
          <a:p>
            <a:pPr>
              <a:lnSpc>
                <a:spcPct val="80000"/>
              </a:lnSpc>
            </a:pPr>
            <a:r>
              <a:rPr lang="en-US" altLang="en-US" sz="2200" dirty="0">
                <a:latin typeface="Cambria" panose="02040503050406030204" pitchFamily="18" charset="0"/>
                <a:cs typeface="Times New Roman" pitchFamily="18" charset="0"/>
              </a:rPr>
              <a:t>In order to solve the problems of FAT16, </a:t>
            </a:r>
            <a:r>
              <a:rPr lang="ro-RO" altLang="en-US" sz="2200" dirty="0">
                <a:latin typeface="Cambria" panose="02040503050406030204" pitchFamily="18" charset="0"/>
                <a:cs typeface="Times New Roman" pitchFamily="18" charset="0"/>
              </a:rPr>
              <a:t>FAT 32</a:t>
            </a:r>
            <a:r>
              <a:rPr lang="en-US" altLang="en-US" sz="2200" dirty="0">
                <a:latin typeface="Cambria" panose="02040503050406030204" pitchFamily="18" charset="0"/>
                <a:cs typeface="Times New Roman" pitchFamily="18" charset="0"/>
              </a:rPr>
              <a:t> was developed, using less dimensions for clusters and supporting partitions up to 2 TB. </a:t>
            </a:r>
          </a:p>
          <a:p>
            <a:pPr>
              <a:lnSpc>
                <a:spcPct val="80000"/>
              </a:lnSpc>
            </a:pPr>
            <a:r>
              <a:rPr lang="en-US" altLang="en-US" sz="2200" dirty="0">
                <a:latin typeface="Cambria" panose="02040503050406030204" pitchFamily="18" charset="0"/>
                <a:cs typeface="Times New Roman" pitchFamily="18" charset="0"/>
              </a:rPr>
              <a:t>For example, if we consider a partition of </a:t>
            </a:r>
            <a:r>
              <a:rPr lang="vi-VN" altLang="en-US" sz="2200" dirty="0">
                <a:latin typeface="Cambria" panose="02040503050406030204" pitchFamily="18" charset="0"/>
                <a:cs typeface="Times New Roman" pitchFamily="18" charset="0"/>
              </a:rPr>
              <a:t>2.048 MB (2 GB)</a:t>
            </a:r>
            <a:r>
              <a:rPr lang="en-US" altLang="en-US" sz="2200" dirty="0">
                <a:latin typeface="Cambria" panose="02040503050406030204" pitchFamily="18" charset="0"/>
                <a:cs typeface="Times New Roman" pitchFamily="18" charset="0"/>
              </a:rPr>
              <a:t> formatted in</a:t>
            </a:r>
            <a:r>
              <a:rPr lang="vi-VN" altLang="en-US" sz="2200" dirty="0">
                <a:latin typeface="Cambria" panose="02040503050406030204" pitchFamily="18" charset="0"/>
                <a:cs typeface="Times New Roman" pitchFamily="18" charset="0"/>
              </a:rPr>
              <a:t> FAT16</a:t>
            </a:r>
            <a:r>
              <a:rPr lang="en-US" altLang="en-US" sz="2200" dirty="0">
                <a:latin typeface="Cambria" panose="02040503050406030204" pitchFamily="18" charset="0"/>
                <a:cs typeface="Times New Roman" pitchFamily="18" charset="0"/>
              </a:rPr>
              <a:t>, we will have a FAT table with </a:t>
            </a:r>
            <a:r>
              <a:rPr lang="vi-VN" altLang="en-US" sz="2200" dirty="0">
                <a:latin typeface="Cambria" panose="02040503050406030204" pitchFamily="18" charset="0"/>
                <a:cs typeface="Times New Roman" pitchFamily="18" charset="0"/>
              </a:rPr>
              <a:t>65,526 cluster</a:t>
            </a:r>
            <a:r>
              <a:rPr lang="en-US" altLang="en-US" sz="2200" dirty="0">
                <a:latin typeface="Cambria" panose="02040503050406030204" pitchFamily="18" charset="0"/>
                <a:cs typeface="Times New Roman" pitchFamily="18" charset="0"/>
              </a:rPr>
              <a:t>s</a:t>
            </a:r>
            <a:r>
              <a:rPr lang="vi-VN" altLang="en-US" sz="2200" dirty="0">
                <a:latin typeface="Cambria" panose="02040503050406030204" pitchFamily="18" charset="0"/>
                <a:cs typeface="Times New Roman" pitchFamily="18" charset="0"/>
              </a:rPr>
              <a:t>,</a:t>
            </a:r>
            <a:r>
              <a:rPr lang="en-US" altLang="en-US" sz="2200" dirty="0">
                <a:latin typeface="Cambria" panose="02040503050406030204" pitchFamily="18" charset="0"/>
                <a:cs typeface="Times New Roman" pitchFamily="18" charset="0"/>
              </a:rPr>
              <a:t> each cluster consuming 32</a:t>
            </a:r>
            <a:r>
              <a:rPr lang="vi-VN" altLang="en-US" sz="2200" dirty="0">
                <a:latin typeface="Cambria" panose="02040503050406030204" pitchFamily="18" charset="0"/>
                <a:cs typeface="Times New Roman" pitchFamily="18" charset="0"/>
              </a:rPr>
              <a:t> KB.</a:t>
            </a:r>
            <a:r>
              <a:rPr lang="en-US" altLang="en-US" sz="2200" dirty="0">
                <a:latin typeface="Cambria" panose="02040503050406030204" pitchFamily="18" charset="0"/>
                <a:cs typeface="Times New Roman" pitchFamily="18" charset="0"/>
              </a:rPr>
              <a:t> The big dimension of the cluster will have a negative impact in using the space on the disk. If we use for this partition the </a:t>
            </a:r>
            <a:r>
              <a:rPr lang="vi-VN" altLang="en-US" sz="2200" dirty="0">
                <a:latin typeface="Cambria" panose="02040503050406030204" pitchFamily="18" charset="0"/>
                <a:cs typeface="Times New Roman" pitchFamily="18" charset="0"/>
              </a:rPr>
              <a:t>FAT32</a:t>
            </a:r>
            <a:r>
              <a:rPr lang="en-US" altLang="en-US" sz="2200" dirty="0">
                <a:latin typeface="Cambria" panose="02040503050406030204" pitchFamily="18" charset="0"/>
                <a:cs typeface="Times New Roman" pitchFamily="18" charset="0"/>
              </a:rPr>
              <a:t> system, this will lead to cluster of only </a:t>
            </a:r>
            <a:r>
              <a:rPr lang="vi-VN" altLang="en-US" sz="2200" dirty="0">
                <a:latin typeface="Cambria" panose="02040503050406030204" pitchFamily="18" charset="0"/>
                <a:cs typeface="Times New Roman" pitchFamily="18" charset="0"/>
              </a:rPr>
              <a:t>4 KB</a:t>
            </a:r>
            <a:r>
              <a:rPr lang="en-US" altLang="en-US" sz="2200" dirty="0">
                <a:latin typeface="Cambria" panose="02040503050406030204" pitchFamily="18" charset="0"/>
                <a:cs typeface="Times New Roman" pitchFamily="18" charset="0"/>
              </a:rPr>
              <a:t> and an “economy” of </a:t>
            </a:r>
            <a:r>
              <a:rPr lang="vi-VN" altLang="en-US" sz="2200" dirty="0">
                <a:latin typeface="Cambria" panose="02040503050406030204" pitchFamily="18" charset="0"/>
                <a:cs typeface="Times New Roman" pitchFamily="18" charset="0"/>
              </a:rPr>
              <a:t>90% </a:t>
            </a:r>
            <a:r>
              <a:rPr lang="en-US" altLang="en-US" sz="2200" dirty="0">
                <a:latin typeface="Cambria" panose="02040503050406030204" pitchFamily="18" charset="0"/>
                <a:cs typeface="Times New Roman" pitchFamily="18" charset="0"/>
              </a:rPr>
              <a:t>in using the hard disk space</a:t>
            </a:r>
            <a:r>
              <a:rPr lang="vi-VN" altLang="en-US" sz="2200" dirty="0">
                <a:latin typeface="Cambria" panose="02040503050406030204" pitchFamily="18" charset="0"/>
                <a:cs typeface="Times New Roman" pitchFamily="18" charset="0"/>
              </a:rPr>
              <a:t>.</a:t>
            </a:r>
            <a:r>
              <a:rPr lang="en-US" altLang="en-US" sz="2200" dirty="0">
                <a:latin typeface="Cambria" panose="02040503050406030204" pitchFamily="18" charset="0"/>
                <a:cs typeface="Times New Roman" pitchFamily="18" charset="0"/>
              </a:rPr>
              <a:t> But there is a price for this: we need to have more clusters (instead</a:t>
            </a:r>
            <a:r>
              <a:rPr lang="vi-VN" altLang="en-US" sz="2200" dirty="0">
                <a:latin typeface="Cambria" panose="02040503050406030204" pitchFamily="18" charset="0"/>
                <a:cs typeface="Times New Roman" pitchFamily="18" charset="0"/>
              </a:rPr>
              <a:t> </a:t>
            </a:r>
            <a:r>
              <a:rPr lang="en-US" altLang="en-US" sz="2200" dirty="0">
                <a:latin typeface="Cambria" panose="02040503050406030204" pitchFamily="18" charset="0"/>
                <a:cs typeface="Times New Roman" pitchFamily="18" charset="0"/>
              </a:rPr>
              <a:t>of </a:t>
            </a:r>
            <a:r>
              <a:rPr lang="vi-VN" altLang="en-US" sz="2200" dirty="0">
                <a:latin typeface="Cambria" panose="02040503050406030204" pitchFamily="18" charset="0"/>
                <a:cs typeface="Times New Roman" pitchFamily="18" charset="0"/>
              </a:rPr>
              <a:t>65.526 cluster</a:t>
            </a:r>
            <a:r>
              <a:rPr lang="en-US" altLang="en-US" sz="2200" dirty="0">
                <a:latin typeface="Cambria" panose="02040503050406030204" pitchFamily="18" charset="0"/>
                <a:cs typeface="Times New Roman" pitchFamily="18" charset="0"/>
              </a:rPr>
              <a:t>s we will have </a:t>
            </a:r>
            <a:r>
              <a:rPr lang="vi-VN" altLang="en-US" sz="2200" dirty="0">
                <a:latin typeface="Cambria" panose="02040503050406030204" pitchFamily="18" charset="0"/>
                <a:cs typeface="Times New Roman" pitchFamily="18" charset="0"/>
              </a:rPr>
              <a:t>524.208 cluster</a:t>
            </a:r>
            <a:r>
              <a:rPr lang="en-US" altLang="en-US" sz="2200" dirty="0">
                <a:latin typeface="Cambria" panose="02040503050406030204" pitchFamily="18" charset="0"/>
                <a:cs typeface="Times New Roman" pitchFamily="18" charset="0"/>
              </a:rPr>
              <a:t>s)</a:t>
            </a:r>
            <a:r>
              <a:rPr lang="vi-VN" altLang="en-US" sz="2200" dirty="0">
                <a:latin typeface="Cambria" panose="02040503050406030204" pitchFamily="18" charset="0"/>
                <a:cs typeface="Times New Roman" pitchFamily="18" charset="0"/>
              </a:rPr>
              <a:t>. </a:t>
            </a:r>
          </a:p>
          <a:p>
            <a:pPr>
              <a:lnSpc>
                <a:spcPct val="80000"/>
              </a:lnSpc>
            </a:pPr>
            <a:r>
              <a:rPr lang="en-US" altLang="en-US" sz="2200" dirty="0">
                <a:latin typeface="Cambria" panose="02040503050406030204" pitchFamily="18" charset="0"/>
                <a:cs typeface="Times New Roman" pitchFamily="18" charset="0"/>
              </a:rPr>
              <a:t>Moreover, the FAT entries in</a:t>
            </a:r>
            <a:r>
              <a:rPr lang="vi-VN" altLang="en-US" sz="2200" dirty="0">
                <a:latin typeface="Cambria" panose="02040503050406030204" pitchFamily="18" charset="0"/>
                <a:cs typeface="Times New Roman" pitchFamily="18" charset="0"/>
              </a:rPr>
              <a:t> FAT32</a:t>
            </a:r>
            <a:r>
              <a:rPr lang="en-US" altLang="en-US" sz="2200" dirty="0">
                <a:latin typeface="Cambria" panose="02040503050406030204" pitchFamily="18" charset="0"/>
                <a:cs typeface="Times New Roman" pitchFamily="18" charset="0"/>
              </a:rPr>
              <a:t> table are on </a:t>
            </a:r>
            <a:r>
              <a:rPr lang="vi-VN" altLang="en-US" sz="2200" dirty="0">
                <a:latin typeface="Cambria" panose="02040503050406030204" pitchFamily="18" charset="0"/>
                <a:cs typeface="Times New Roman" pitchFamily="18" charset="0"/>
              </a:rPr>
              <a:t>32 </a:t>
            </a:r>
            <a:r>
              <a:rPr lang="en-US" altLang="en-US" sz="2200" dirty="0">
                <a:latin typeface="Cambria" panose="02040503050406030204" pitchFamily="18" charset="0"/>
                <a:cs typeface="Times New Roman" pitchFamily="18" charset="0"/>
              </a:rPr>
              <a:t>bits, so, as a result, the dimension of the FAT</a:t>
            </a:r>
            <a:r>
              <a:rPr lang="vi-VN" altLang="en-US" sz="2200" dirty="0">
                <a:latin typeface="Cambria" panose="02040503050406030204" pitchFamily="18" charset="0"/>
                <a:cs typeface="Times New Roman" pitchFamily="18" charset="0"/>
              </a:rPr>
              <a:t> </a:t>
            </a:r>
            <a:r>
              <a:rPr lang="en-US" altLang="en-US" sz="2200" dirty="0">
                <a:latin typeface="Cambria" panose="02040503050406030204" pitchFamily="18" charset="0"/>
                <a:cs typeface="Times New Roman" pitchFamily="18" charset="0"/>
              </a:rPr>
              <a:t>table is 16 times more than in the case of </a:t>
            </a:r>
            <a:r>
              <a:rPr lang="vi-VN" altLang="en-US" sz="2200" dirty="0">
                <a:latin typeface="Cambria" panose="02040503050406030204" pitchFamily="18" charset="0"/>
                <a:cs typeface="Times New Roman" pitchFamily="18" charset="0"/>
              </a:rPr>
              <a:t>FAT16! </a:t>
            </a:r>
            <a:endParaRPr lang="en-US" altLang="en-US" sz="2200" dirty="0">
              <a:latin typeface="Cambria" panose="02040503050406030204" pitchFamily="18" charset="0"/>
              <a:cs typeface="Times New Roman" pitchFamily="18" charset="0"/>
            </a:endParaRPr>
          </a:p>
        </p:txBody>
      </p:sp>
      <p:sp>
        <p:nvSpPr>
          <p:cNvPr id="14339" name="Rectangle 3"/>
          <p:cNvSpPr>
            <a:spLocks noGrp="1" noChangeArrowheads="1"/>
          </p:cNvSpPr>
          <p:nvPr>
            <p:ph type="title"/>
          </p:nvPr>
        </p:nvSpPr>
        <p:spPr/>
        <p:txBody>
          <a:bodyPr/>
          <a:lstStyle/>
          <a:p>
            <a:r>
              <a:rPr lang="ro-RO" altLang="en-US" dirty="0">
                <a:latin typeface="Cambria" panose="02040503050406030204" pitchFamily="18" charset="0"/>
                <a:cs typeface="Times New Roman" pitchFamily="18" charset="0"/>
              </a:rPr>
              <a:t>FAT32</a:t>
            </a:r>
            <a:endParaRPr lang="en-US" altLang="en-US" dirty="0">
              <a:latin typeface="Cambria" panose="02040503050406030204"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ro-RO" altLang="en-US" dirty="0">
                <a:latin typeface="Cambria" panose="02040503050406030204" pitchFamily="18" charset="0"/>
                <a:cs typeface="Times New Roman" pitchFamily="18" charset="0"/>
              </a:rPr>
              <a:t>FAT16 </a:t>
            </a:r>
            <a:r>
              <a:rPr lang="en-US" altLang="en-US" dirty="0">
                <a:latin typeface="Cambria" panose="02040503050406030204" pitchFamily="18" charset="0"/>
                <a:cs typeface="Times New Roman" pitchFamily="18" charset="0"/>
              </a:rPr>
              <a:t>and</a:t>
            </a:r>
            <a:r>
              <a:rPr lang="ro-RO" altLang="en-US" dirty="0">
                <a:latin typeface="Cambria" panose="02040503050406030204" pitchFamily="18" charset="0"/>
                <a:cs typeface="Times New Roman" pitchFamily="18" charset="0"/>
              </a:rPr>
              <a:t> FAT32</a:t>
            </a:r>
            <a:r>
              <a:rPr lang="en-US" altLang="en-US" dirty="0">
                <a:latin typeface="Cambria" panose="02040503050406030204" pitchFamily="18" charset="0"/>
                <a:cs typeface="Times New Roman" pitchFamily="18" charset="0"/>
              </a:rPr>
              <a:t> characteristics</a:t>
            </a:r>
          </a:p>
        </p:txBody>
      </p:sp>
      <p:graphicFrame>
        <p:nvGraphicFramePr>
          <p:cNvPr id="171086" name="Group 78"/>
          <p:cNvGraphicFramePr>
            <a:graphicFrameLocks noGrp="1"/>
          </p:cNvGraphicFramePr>
          <p:nvPr>
            <p:ph idx="1"/>
            <p:extLst>
              <p:ext uri="{D42A27DB-BD31-4B8C-83A1-F6EECF244321}">
                <p14:modId xmlns:p14="http://schemas.microsoft.com/office/powerpoint/2010/main" val="2004065296"/>
              </p:ext>
            </p:extLst>
          </p:nvPr>
        </p:nvGraphicFramePr>
        <p:xfrm>
          <a:off x="685800" y="1371600"/>
          <a:ext cx="7772400" cy="4724401"/>
        </p:xfrm>
        <a:graphic>
          <a:graphicData uri="http://schemas.openxmlformats.org/drawingml/2006/table">
            <a:tbl>
              <a:tblPr/>
              <a:tblGrid>
                <a:gridCol w="2130425">
                  <a:extLst>
                    <a:ext uri="{9D8B030D-6E8A-4147-A177-3AD203B41FA5}">
                      <a16:colId xmlns:a16="http://schemas.microsoft.com/office/drawing/2014/main" val="20000"/>
                    </a:ext>
                  </a:extLst>
                </a:gridCol>
                <a:gridCol w="2809875">
                  <a:extLst>
                    <a:ext uri="{9D8B030D-6E8A-4147-A177-3AD203B41FA5}">
                      <a16:colId xmlns:a16="http://schemas.microsoft.com/office/drawing/2014/main" val="20001"/>
                    </a:ext>
                  </a:extLst>
                </a:gridCol>
                <a:gridCol w="2832100">
                  <a:extLst>
                    <a:ext uri="{9D8B030D-6E8A-4147-A177-3AD203B41FA5}">
                      <a16:colId xmlns:a16="http://schemas.microsoft.com/office/drawing/2014/main" val="20002"/>
                    </a:ext>
                  </a:extLst>
                </a:gridCol>
              </a:tblGrid>
              <a:tr h="102393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Sitka Banner" panose="02000505000000020004" pitchFamily="2" charset="0"/>
                          <a:cs typeface="Times New Roman" pitchFamily="18" charset="0"/>
                        </a:rPr>
                        <a:t>Type of FAT </a:t>
                      </a:r>
                      <a:endParaRPr kumimoji="0" lang="en-US" sz="2000" b="0" i="0" u="none" strike="noStrike" cap="none" normalizeH="0" baseline="0" dirty="0">
                        <a:ln>
                          <a:noFill/>
                        </a:ln>
                        <a:solidFill>
                          <a:schemeClr val="tx1"/>
                        </a:solidFill>
                        <a:effectLst/>
                        <a:latin typeface="Sitka Banner" panose="02000505000000020004" pitchFamily="2"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80808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Sitka Banner" panose="02000505000000020004" pitchFamily="2" charset="0"/>
                          <a:cs typeface="Times New Roman" pitchFamily="18" charset="0"/>
                        </a:rPr>
                        <a:t>FAT16</a:t>
                      </a:r>
                      <a:endParaRPr kumimoji="0" lang="en-US" sz="2000" b="0" i="0" u="none" strike="noStrike" cap="none" normalizeH="0" baseline="0" dirty="0">
                        <a:ln>
                          <a:noFill/>
                        </a:ln>
                        <a:solidFill>
                          <a:schemeClr val="tx1"/>
                        </a:solidFill>
                        <a:effectLst/>
                        <a:latin typeface="Sitka Banner" panose="02000505000000020004" pitchFamily="2"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80808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Sitka Banner" panose="02000505000000020004" pitchFamily="2" charset="0"/>
                          <a:cs typeface="Times New Roman" pitchFamily="18" charset="0"/>
                        </a:rPr>
                        <a:t>FAT32</a:t>
                      </a:r>
                      <a:endParaRPr kumimoji="0" lang="en-US" sz="2000" b="0" i="0" u="none" strike="noStrike" cap="none" normalizeH="0" baseline="0" dirty="0">
                        <a:ln>
                          <a:noFill/>
                        </a:ln>
                        <a:solidFill>
                          <a:schemeClr val="tx1"/>
                        </a:solidFill>
                        <a:effectLst/>
                        <a:latin typeface="Sitka Banner" panose="02000505000000020004" pitchFamily="2"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808080"/>
                    </a:solidFill>
                  </a:tcPr>
                </a:tc>
                <a:extLst>
                  <a:ext uri="{0D108BD9-81ED-4DB2-BD59-A6C34878D82A}">
                    <a16:rowId xmlns:a16="http://schemas.microsoft.com/office/drawing/2014/main" val="10000"/>
                  </a:ext>
                </a:extLst>
              </a:tr>
              <a:tr h="1022350">
                <a:tc>
                  <a:txBody>
                    <a:bodyPr/>
                    <a:lstStyle/>
                    <a:p>
                      <a:pPr marL="34290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Sitka Banner" panose="02000505000000020004" pitchFamily="2" charset="0"/>
                          <a:cs typeface="Times New Roman" pitchFamily="18" charset="0"/>
                        </a:rPr>
                        <a:t>Cluster dimension</a:t>
                      </a:r>
                      <a:endParaRPr kumimoji="0" lang="en-US" sz="2000" b="0" i="0" u="none" strike="noStrike" cap="none" normalizeH="0" baseline="0" dirty="0">
                        <a:ln>
                          <a:noFill/>
                        </a:ln>
                        <a:solidFill>
                          <a:schemeClr val="tx1"/>
                        </a:solidFill>
                        <a:effectLst/>
                        <a:latin typeface="Sitka Banner" panose="02000505000000020004" pitchFamily="2"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0C0C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Sitka Banner" panose="02000505000000020004" pitchFamily="2" charset="0"/>
                          <a:cs typeface="Times New Roman" pitchFamily="18" charset="0"/>
                        </a:rPr>
                        <a:t>32 KB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Sitka Banner" panose="02000505000000020004" pitchFamily="2" charset="0"/>
                          <a:cs typeface="Times New Roman" pitchFamily="18" charset="0"/>
                        </a:rPr>
                        <a:t>4 KB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6541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Sitka Banner" panose="02000505000000020004" pitchFamily="2" charset="0"/>
                          <a:cs typeface="Times New Roman" pitchFamily="18" charset="0"/>
                        </a:rPr>
                        <a:t>Number of FAT entries</a:t>
                      </a:r>
                      <a:endParaRPr kumimoji="0" lang="en-US" sz="2000" b="0" i="0" u="none" strike="noStrike" cap="none" normalizeH="0" baseline="0" dirty="0">
                        <a:ln>
                          <a:noFill/>
                        </a:ln>
                        <a:solidFill>
                          <a:schemeClr val="tx1"/>
                        </a:solidFill>
                        <a:effectLst/>
                        <a:latin typeface="Sitka Banner" panose="02000505000000020004" pitchFamily="2"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0C0C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Sitka Banner" panose="02000505000000020004" pitchFamily="2" charset="0"/>
                          <a:cs typeface="Times New Roman" pitchFamily="18" charset="0"/>
                        </a:rPr>
                        <a:t>65,526</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Sitka Banner" panose="02000505000000020004" pitchFamily="2" charset="0"/>
                          <a:cs typeface="Times New Roman" pitchFamily="18" charset="0"/>
                        </a:rPr>
                        <a:t>524,208</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1023938">
                <a:tc>
                  <a:txBody>
                    <a:bodyPr/>
                    <a:lstStyle/>
                    <a:p>
                      <a:pPr marL="34290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Sitka Banner" panose="02000505000000020004" pitchFamily="2" charset="0"/>
                          <a:cs typeface="Times New Roman" pitchFamily="18" charset="0"/>
                        </a:rPr>
                        <a:t>FAT table dimension</a:t>
                      </a:r>
                      <a:endParaRPr kumimoji="0" lang="en-US" sz="2000" b="0" i="0" u="none" strike="noStrike" cap="none" normalizeH="0" baseline="0" dirty="0">
                        <a:ln>
                          <a:noFill/>
                        </a:ln>
                        <a:solidFill>
                          <a:schemeClr val="tx1"/>
                        </a:solidFill>
                        <a:effectLst/>
                        <a:latin typeface="Sitka Banner" panose="02000505000000020004" pitchFamily="2"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0C0C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Sitka Banner" panose="02000505000000020004" pitchFamily="2" charset="0"/>
                          <a:cs typeface="Times New Roman" pitchFamily="18" charset="0"/>
                        </a:rPr>
                        <a:t>~ 128 KB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Sitka Banner" panose="02000505000000020004" pitchFamily="2" charset="0"/>
                          <a:cs typeface="Times New Roman" pitchFamily="18" charset="0"/>
                        </a:rPr>
                        <a:t>~ 2 MB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62000" y="152400"/>
            <a:ext cx="7772400" cy="931863"/>
          </a:xfrm>
        </p:spPr>
        <p:txBody>
          <a:bodyPr/>
          <a:lstStyle/>
          <a:p>
            <a:r>
              <a:rPr lang="ro-RO" altLang="en-US" dirty="0">
                <a:latin typeface="Cambria" panose="02040503050406030204" pitchFamily="18" charset="0"/>
                <a:cs typeface="Times New Roman" pitchFamily="18" charset="0"/>
              </a:rPr>
              <a:t>FAT16 </a:t>
            </a:r>
            <a:r>
              <a:rPr lang="en-US" altLang="en-US" dirty="0">
                <a:latin typeface="Cambria" panose="02040503050406030204" pitchFamily="18" charset="0"/>
                <a:cs typeface="Times New Roman" pitchFamily="18" charset="0"/>
              </a:rPr>
              <a:t>and</a:t>
            </a:r>
            <a:r>
              <a:rPr lang="ro-RO" altLang="en-US" dirty="0">
                <a:latin typeface="Cambria" panose="02040503050406030204" pitchFamily="18" charset="0"/>
                <a:cs typeface="Times New Roman" pitchFamily="18" charset="0"/>
              </a:rPr>
              <a:t> FAT32</a:t>
            </a:r>
            <a:r>
              <a:rPr lang="en-US" altLang="en-US" dirty="0">
                <a:latin typeface="Cambria" panose="02040503050406030204" pitchFamily="18" charset="0"/>
                <a:cs typeface="Times New Roman" pitchFamily="18" charset="0"/>
              </a:rPr>
              <a:t> characteristics</a:t>
            </a:r>
            <a:endParaRPr lang="en-US" altLang="en-US" dirty="0">
              <a:cs typeface="Times New Roman" pitchFamily="18" charset="0"/>
            </a:endParaRPr>
          </a:p>
        </p:txBody>
      </p:sp>
      <p:sp>
        <p:nvSpPr>
          <p:cNvPr id="19459" name="Rectangle 3"/>
          <p:cNvSpPr>
            <a:spLocks noGrp="1" noChangeArrowheads="1"/>
          </p:cNvSpPr>
          <p:nvPr>
            <p:ph type="body" idx="1"/>
          </p:nvPr>
        </p:nvSpPr>
        <p:spPr>
          <a:xfrm>
            <a:off x="685800" y="1371600"/>
            <a:ext cx="8458200" cy="4724400"/>
          </a:xfrm>
        </p:spPr>
        <p:txBody>
          <a:bodyPr/>
          <a:lstStyle/>
          <a:p>
            <a:r>
              <a:rPr lang="en-US" altLang="en-US" sz="2200" dirty="0">
                <a:latin typeface="Cambria" panose="02040503050406030204" pitchFamily="18" charset="0"/>
                <a:cs typeface="Times New Roman" pitchFamily="18" charset="0"/>
              </a:rPr>
              <a:t>Almost any OS is implementing a </a:t>
            </a:r>
            <a:r>
              <a:rPr lang="en-US" altLang="en-US" sz="2200" b="1" dirty="0">
                <a:latin typeface="Cambria" panose="02040503050406030204" pitchFamily="18" charset="0"/>
                <a:cs typeface="Times New Roman" pitchFamily="18" charset="0"/>
                <a:hlinkClick r:id="rId2"/>
              </a:rPr>
              <a:t>disk caching</a:t>
            </a:r>
            <a:r>
              <a:rPr lang="en-US" altLang="en-US" sz="2200" dirty="0">
                <a:latin typeface="Cambria" panose="02040503050406030204" pitchFamily="18" charset="0"/>
                <a:cs typeface="Times New Roman" pitchFamily="18" charset="0"/>
              </a:rPr>
              <a:t> mechanism to keep in memory the disk structures frequently accessed (the FAT table, for example). The caching operation implies using the main memory to store information about disk, avoiding permanently reading from hard disk (very slow comparative with main memory). </a:t>
            </a:r>
            <a:endParaRPr lang="ro-RO" altLang="en-US" sz="2200" dirty="0">
              <a:latin typeface="Cambria" panose="02040503050406030204" pitchFamily="18" charset="0"/>
              <a:cs typeface="Times New Roman" pitchFamily="18" charset="0"/>
            </a:endParaRPr>
          </a:p>
          <a:p>
            <a:r>
              <a:rPr lang="en-US" altLang="en-US" sz="2200" dirty="0">
                <a:latin typeface="Cambria" panose="02040503050406030204" pitchFamily="18" charset="0"/>
                <a:cs typeface="Times New Roman" pitchFamily="18" charset="0"/>
              </a:rPr>
              <a:t>So, when the FAT table is small</a:t>
            </a:r>
            <a:r>
              <a:rPr lang="ro-RO" altLang="en-US" sz="2200" dirty="0">
                <a:latin typeface="Cambria" panose="02040503050406030204" pitchFamily="18" charset="0"/>
                <a:cs typeface="Times New Roman" pitchFamily="18" charset="0"/>
              </a:rPr>
              <a:t> (</a:t>
            </a:r>
            <a:r>
              <a:rPr lang="en-US" altLang="en-US" sz="2200" dirty="0">
                <a:latin typeface="Cambria" panose="02040503050406030204" pitchFamily="18" charset="0"/>
                <a:cs typeface="Times New Roman" pitchFamily="18" charset="0"/>
              </a:rPr>
              <a:t>128 KB</a:t>
            </a:r>
            <a:r>
              <a:rPr lang="ro-RO" altLang="en-US" sz="2200" dirty="0">
                <a:latin typeface="Cambria" panose="02040503050406030204" pitchFamily="18" charset="0"/>
                <a:cs typeface="Times New Roman" pitchFamily="18" charset="0"/>
              </a:rPr>
              <a:t> </a:t>
            </a:r>
            <a:r>
              <a:rPr lang="en-US" altLang="en-US" sz="2200" dirty="0">
                <a:latin typeface="Cambria" panose="02040503050406030204" pitchFamily="18" charset="0"/>
                <a:cs typeface="Times New Roman" pitchFamily="18" charset="0"/>
              </a:rPr>
              <a:t>for</a:t>
            </a:r>
            <a:r>
              <a:rPr lang="ro-RO" altLang="en-US" sz="2200" dirty="0">
                <a:latin typeface="Cambria" panose="02040503050406030204" pitchFamily="18" charset="0"/>
                <a:cs typeface="Times New Roman" pitchFamily="18" charset="0"/>
              </a:rPr>
              <a:t> FAT16) </a:t>
            </a:r>
            <a:r>
              <a:rPr lang="en-US" altLang="en-US" sz="2200" dirty="0">
                <a:latin typeface="Cambria" panose="02040503050406030204" pitchFamily="18" charset="0"/>
                <a:cs typeface="Times New Roman" pitchFamily="18" charset="0"/>
              </a:rPr>
              <a:t>it is easy to store it in memory, but when the dimension of table grows up, the system is forced to use a big amount of memory for </a:t>
            </a:r>
            <a:r>
              <a:rPr lang="ro-RO" altLang="en-US" sz="2200" dirty="0">
                <a:latin typeface="Cambria" panose="02040503050406030204" pitchFamily="18" charset="0"/>
                <a:cs typeface="Times New Roman" pitchFamily="18" charset="0"/>
              </a:rPr>
              <a:t>FAT, </a:t>
            </a:r>
            <a:r>
              <a:rPr lang="en-US" altLang="en-US" sz="2200" dirty="0">
                <a:latin typeface="Cambria" panose="02040503050406030204" pitchFamily="18" charset="0"/>
                <a:cs typeface="Times New Roman" pitchFamily="18" charset="0"/>
              </a:rPr>
              <a:t>or not to use memory at all. The maxim number of the FAT32 clusters is 268 million, so with a 4 KB cluster it may offer support for a disk of 1 TB. But in this case the dimension of the FAT table will be over </a:t>
            </a:r>
            <a:r>
              <a:rPr lang="vi-VN" altLang="en-US" sz="2200" dirty="0">
                <a:latin typeface="Cambria" panose="02040503050406030204" pitchFamily="18" charset="0"/>
                <a:cs typeface="Times New Roman" pitchFamily="18" charset="0"/>
              </a:rPr>
              <a:t>1 GB! (268 milio</a:t>
            </a:r>
            <a:r>
              <a:rPr lang="en-US" altLang="en-US" sz="2200" dirty="0">
                <a:latin typeface="Cambria" panose="02040503050406030204" pitchFamily="18" charset="0"/>
                <a:cs typeface="Times New Roman" pitchFamily="18" charset="0"/>
              </a:rPr>
              <a:t>ns multiplied by</a:t>
            </a:r>
            <a:r>
              <a:rPr lang="vi-VN" altLang="en-US" sz="2200" dirty="0">
                <a:latin typeface="Cambria" panose="02040503050406030204" pitchFamily="18" charset="0"/>
                <a:cs typeface="Times New Roman" pitchFamily="18" charset="0"/>
              </a:rPr>
              <a:t> 4 bytes </a:t>
            </a:r>
            <a:r>
              <a:rPr lang="en-US" altLang="en-US" sz="2200" dirty="0">
                <a:latin typeface="Cambria" panose="02040503050406030204" pitchFamily="18" charset="0"/>
                <a:cs typeface="Times New Roman" pitchFamily="18" charset="0"/>
              </a:rPr>
              <a:t>for each entry in the table</a:t>
            </a:r>
            <a:r>
              <a:rPr lang="vi-VN" altLang="en-US" sz="2200" dirty="0">
                <a:latin typeface="Cambria" panose="02040503050406030204" pitchFamily="18" charset="0"/>
                <a:cs typeface="Times New Roman" pitchFamily="18" charset="0"/>
              </a:rPr>
              <a:t>).</a:t>
            </a:r>
          </a:p>
          <a:p>
            <a:endParaRPr lang="en-US" altLang="en-US" sz="2200" dirty="0">
              <a:latin typeface="Cambria" panose="02040503050406030204"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45"/>
          <p:cNvSpPr>
            <a:spLocks noGrp="1" noChangeArrowheads="1"/>
          </p:cNvSpPr>
          <p:nvPr>
            <p:ph type="title"/>
          </p:nvPr>
        </p:nvSpPr>
        <p:spPr/>
        <p:txBody>
          <a:bodyPr/>
          <a:lstStyle/>
          <a:p>
            <a:r>
              <a:rPr lang="en-US" altLang="en-US" dirty="0">
                <a:latin typeface="Cambria" panose="02040503050406030204" pitchFamily="18" charset="0"/>
                <a:cs typeface="Times New Roman" pitchFamily="18" charset="0"/>
              </a:rPr>
              <a:t>The clusters’ dimensions for FAT32</a:t>
            </a:r>
          </a:p>
        </p:txBody>
      </p:sp>
      <p:graphicFrame>
        <p:nvGraphicFramePr>
          <p:cNvPr id="148627" name="Group 147"/>
          <p:cNvGraphicFramePr>
            <a:graphicFrameLocks noGrp="1"/>
          </p:cNvGraphicFramePr>
          <p:nvPr>
            <p:ph idx="1"/>
            <p:extLst>
              <p:ext uri="{D42A27DB-BD31-4B8C-83A1-F6EECF244321}">
                <p14:modId xmlns:p14="http://schemas.microsoft.com/office/powerpoint/2010/main" val="3982943700"/>
              </p:ext>
            </p:extLst>
          </p:nvPr>
        </p:nvGraphicFramePr>
        <p:xfrm>
          <a:off x="685800" y="1371600"/>
          <a:ext cx="7772400" cy="4724401"/>
        </p:xfrm>
        <a:graphic>
          <a:graphicData uri="http://schemas.openxmlformats.org/drawingml/2006/table">
            <a:tbl>
              <a:tblPr/>
              <a:tblGrid>
                <a:gridCol w="1866900">
                  <a:extLst>
                    <a:ext uri="{9D8B030D-6E8A-4147-A177-3AD203B41FA5}">
                      <a16:colId xmlns:a16="http://schemas.microsoft.com/office/drawing/2014/main" val="20000"/>
                    </a:ext>
                  </a:extLst>
                </a:gridCol>
                <a:gridCol w="2759075">
                  <a:extLst>
                    <a:ext uri="{9D8B030D-6E8A-4147-A177-3AD203B41FA5}">
                      <a16:colId xmlns:a16="http://schemas.microsoft.com/office/drawing/2014/main" val="20001"/>
                    </a:ext>
                  </a:extLst>
                </a:gridCol>
                <a:gridCol w="3146425">
                  <a:extLst>
                    <a:ext uri="{9D8B030D-6E8A-4147-A177-3AD203B41FA5}">
                      <a16:colId xmlns:a16="http://schemas.microsoft.com/office/drawing/2014/main" val="20002"/>
                    </a:ext>
                  </a:extLst>
                </a:gridCol>
              </a:tblGrid>
              <a:tr h="169544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Cambria" panose="02040503050406030204" pitchFamily="18" charset="0"/>
                          <a:cs typeface="Times New Roman" pitchFamily="18" charset="0"/>
                        </a:rPr>
                        <a:t>Cluster dimension </a:t>
                      </a:r>
                      <a:endParaRPr kumimoji="0" lang="en-US" sz="2000" b="0" i="0" u="none" strike="noStrike" cap="none" normalizeH="0" baseline="0" dirty="0">
                        <a:ln>
                          <a:noFill/>
                        </a:ln>
                        <a:solidFill>
                          <a:schemeClr val="tx1"/>
                        </a:solidFill>
                        <a:effectLst/>
                        <a:latin typeface="Cambria" panose="02040503050406030204"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80808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Cambria" panose="02040503050406030204" pitchFamily="18" charset="0"/>
                          <a:cs typeface="Times New Roman" pitchFamily="18" charset="0"/>
                        </a:rPr>
                        <a:t>The minimum dimension of the partition</a:t>
                      </a:r>
                      <a:endParaRPr kumimoji="0" lang="en-US" sz="2000" b="0" i="0" u="none" strike="noStrike" cap="none" normalizeH="0" baseline="0" dirty="0">
                        <a:ln>
                          <a:noFill/>
                        </a:ln>
                        <a:solidFill>
                          <a:schemeClr val="tx1"/>
                        </a:solidFill>
                        <a:effectLst/>
                        <a:latin typeface="Cambria" panose="02040503050406030204"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80808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Cambria" panose="02040503050406030204" pitchFamily="18" charset="0"/>
                          <a:cs typeface="Times New Roman" pitchFamily="18" charset="0"/>
                        </a:rPr>
                        <a:t>The maximum dimension of the partition</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808080"/>
                    </a:solidFill>
                  </a:tcPr>
                </a:tc>
                <a:extLst>
                  <a:ext uri="{0D108BD9-81ED-4DB2-BD59-A6C34878D82A}">
                    <a16:rowId xmlns:a16="http://schemas.microsoft.com/office/drawing/2014/main" val="10000"/>
                  </a:ext>
                </a:extLst>
              </a:tr>
              <a:tr h="75723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Cambria" panose="02040503050406030204" pitchFamily="18" charset="0"/>
                          <a:cs typeface="Times New Roman" pitchFamily="18" charset="0"/>
                        </a:rPr>
                        <a:t>4 KB</a:t>
                      </a:r>
                      <a:endParaRPr kumimoji="0" lang="en-US" sz="2000" b="0" i="0" u="none" strike="noStrike" cap="none" normalizeH="0" baseline="0">
                        <a:ln>
                          <a:noFill/>
                        </a:ln>
                        <a:solidFill>
                          <a:schemeClr val="tx1"/>
                        </a:solidFill>
                        <a:effectLst/>
                        <a:latin typeface="Cambria" panose="02040503050406030204"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0C0C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Cambria" panose="02040503050406030204" pitchFamily="18" charset="0"/>
                          <a:cs typeface="Times New Roman" pitchFamily="18" charset="0"/>
                        </a:rPr>
                        <a:t>0.5 GB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Cambria" panose="02040503050406030204" pitchFamily="18" charset="0"/>
                          <a:cs typeface="Times New Roman" pitchFamily="18" charset="0"/>
                        </a:rPr>
                        <a:t>8 GB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75723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Cambria" panose="02040503050406030204" pitchFamily="18" charset="0"/>
                          <a:cs typeface="Times New Roman" pitchFamily="18" charset="0"/>
                        </a:rPr>
                        <a:t>8 KB</a:t>
                      </a:r>
                      <a:endParaRPr kumimoji="0" lang="en-US" sz="2000" b="0" i="0" u="none" strike="noStrike" cap="none" normalizeH="0" baseline="0" dirty="0">
                        <a:ln>
                          <a:noFill/>
                        </a:ln>
                        <a:solidFill>
                          <a:schemeClr val="tx1"/>
                        </a:solidFill>
                        <a:effectLst/>
                        <a:latin typeface="Cambria" panose="02040503050406030204"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0C0C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Cambria" panose="02040503050406030204" pitchFamily="18" charset="0"/>
                          <a:cs typeface="Times New Roman" pitchFamily="18" charset="0"/>
                        </a:rPr>
                        <a:t>8 GB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Cambria" panose="02040503050406030204" pitchFamily="18" charset="0"/>
                          <a:cs typeface="Times New Roman" pitchFamily="18" charset="0"/>
                        </a:rPr>
                        <a:t>16 GB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75723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Cambria" panose="02040503050406030204" pitchFamily="18" charset="0"/>
                          <a:cs typeface="Times New Roman" pitchFamily="18" charset="0"/>
                        </a:rPr>
                        <a:t>16 KB</a:t>
                      </a:r>
                      <a:endParaRPr kumimoji="0" lang="en-US" sz="2000" b="0" i="0" u="none" strike="noStrike" cap="none" normalizeH="0" baseline="0">
                        <a:ln>
                          <a:noFill/>
                        </a:ln>
                        <a:solidFill>
                          <a:schemeClr val="tx1"/>
                        </a:solidFill>
                        <a:effectLst/>
                        <a:latin typeface="Cambria" panose="02040503050406030204"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0C0C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Cambria" panose="02040503050406030204" pitchFamily="18" charset="0"/>
                          <a:cs typeface="Times New Roman" pitchFamily="18" charset="0"/>
                        </a:rPr>
                        <a:t>16 GB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Cambria" panose="02040503050406030204" pitchFamily="18" charset="0"/>
                          <a:cs typeface="Times New Roman" pitchFamily="18" charset="0"/>
                        </a:rPr>
                        <a:t>32 GB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75723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Cambria" panose="02040503050406030204" pitchFamily="18" charset="0"/>
                          <a:cs typeface="Times New Roman" pitchFamily="18" charset="0"/>
                        </a:rPr>
                        <a:t>32 KB</a:t>
                      </a:r>
                      <a:endParaRPr kumimoji="0" lang="en-US" sz="2000" b="0" i="0" u="none" strike="noStrike" cap="none" normalizeH="0" baseline="0">
                        <a:ln>
                          <a:noFill/>
                        </a:ln>
                        <a:solidFill>
                          <a:schemeClr val="tx1"/>
                        </a:solidFill>
                        <a:effectLst/>
                        <a:latin typeface="Cambria" panose="02040503050406030204"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0C0C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Cambria" panose="02040503050406030204" pitchFamily="18" charset="0"/>
                          <a:cs typeface="Times New Roman" pitchFamily="18" charset="0"/>
                        </a:rPr>
                        <a:t>32 GB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Cambria" panose="02040503050406030204" pitchFamily="18" charset="0"/>
                          <a:cs typeface="Times New Roman" pitchFamily="18" charset="0"/>
                        </a:rPr>
                        <a:t>64 GB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p:txBody>
          <a:bodyPr/>
          <a:lstStyle/>
          <a:p>
            <a:r>
              <a:rPr lang="en-US" altLang="en-US" sz="2200" dirty="0">
                <a:latin typeface="Cambria" panose="02040503050406030204" pitchFamily="18" charset="0"/>
                <a:cs typeface="Times New Roman" pitchFamily="18" charset="0"/>
              </a:rPr>
              <a:t>In the following table we may see the dimensions of the FAT table in MB, function of the partition’s dimension for different sizes of the clusters. We may see that FAT32 is using clusters of 4 KB until </a:t>
            </a:r>
            <a:r>
              <a:rPr lang="ro-RO" altLang="en-US" sz="2200" dirty="0">
                <a:latin typeface="Cambria" panose="02040503050406030204" pitchFamily="18" charset="0"/>
                <a:cs typeface="Times New Roman" pitchFamily="18" charset="0"/>
              </a:rPr>
              <a:t>8 GB</a:t>
            </a:r>
            <a:r>
              <a:rPr lang="en-US" altLang="en-US" sz="2200" dirty="0">
                <a:latin typeface="Cambria" panose="02040503050406030204" pitchFamily="18" charset="0"/>
                <a:cs typeface="Times New Roman" pitchFamily="18" charset="0"/>
              </a:rPr>
              <a:t> partitions, otherwise the memory used to store FAT table would be too big.</a:t>
            </a:r>
          </a:p>
          <a:p>
            <a:r>
              <a:rPr lang="en-US" altLang="en-US" sz="2200" dirty="0">
                <a:latin typeface="Cambria" panose="02040503050406030204" pitchFamily="18" charset="0"/>
                <a:cs typeface="Times New Roman" pitchFamily="18" charset="0"/>
              </a:rPr>
              <a:t>The entries marked with bold show us what FAT32 Windows will choose for a partition of that size</a:t>
            </a:r>
            <a:r>
              <a:rPr lang="ro-RO" altLang="en-US" sz="2200" dirty="0">
                <a:latin typeface="Cambria" panose="02040503050406030204" pitchFamily="18" charset="0"/>
                <a:cs typeface="Times New Roman" pitchFamily="18" charset="0"/>
              </a:rPr>
              <a:t> (</a:t>
            </a:r>
            <a:r>
              <a:rPr lang="en-US" altLang="en-US" sz="2200" dirty="0">
                <a:latin typeface="Cambria" panose="02040503050406030204" pitchFamily="18" charset="0"/>
                <a:cs typeface="Times New Roman" pitchFamily="18" charset="0"/>
              </a:rPr>
              <a:t>the</a:t>
            </a:r>
            <a:r>
              <a:rPr lang="ro-RO" altLang="en-US" sz="2200" dirty="0">
                <a:latin typeface="Cambria" panose="02040503050406030204" pitchFamily="18" charset="0"/>
                <a:cs typeface="Times New Roman" pitchFamily="18" charset="0"/>
              </a:rPr>
              <a:t> </a:t>
            </a:r>
            <a:r>
              <a:rPr lang="en-US" altLang="en-US" sz="2200" dirty="0">
                <a:latin typeface="Cambria" panose="02040503050406030204" pitchFamily="18" charset="0"/>
                <a:cs typeface="Times New Roman" pitchFamily="18" charset="0"/>
              </a:rPr>
              <a:t>FAT table dimension is kept at 8 MB</a:t>
            </a:r>
            <a:r>
              <a:rPr lang="ro-RO" altLang="en-US" sz="2200" dirty="0">
                <a:latin typeface="Cambria" panose="02040503050406030204" pitchFamily="18" charset="0"/>
                <a:cs typeface="Times New Roman" pitchFamily="18" charset="0"/>
              </a:rPr>
              <a:t>).</a:t>
            </a:r>
            <a:endParaRPr lang="en-US" altLang="en-US" sz="2200" dirty="0">
              <a:latin typeface="Cambria" panose="02040503050406030204" pitchFamily="18" charset="0"/>
              <a:cs typeface="Times New Roman" pitchFamily="18" charset="0"/>
            </a:endParaRPr>
          </a:p>
        </p:txBody>
      </p:sp>
      <p:sp>
        <p:nvSpPr>
          <p:cNvPr id="23555" name="Rectangle 3"/>
          <p:cNvSpPr>
            <a:spLocks noGrp="1" noChangeArrowheads="1"/>
          </p:cNvSpPr>
          <p:nvPr>
            <p:ph type="title"/>
          </p:nvPr>
        </p:nvSpPr>
        <p:spPr/>
        <p:txBody>
          <a:bodyPr/>
          <a:lstStyle/>
          <a:p>
            <a:r>
              <a:rPr lang="ro-RO" altLang="en-US" dirty="0">
                <a:latin typeface="Cambria" panose="02040503050406030204" pitchFamily="18" charset="0"/>
                <a:cs typeface="Times New Roman" pitchFamily="18" charset="0"/>
              </a:rPr>
              <a:t>FAT32</a:t>
            </a:r>
            <a:r>
              <a:rPr lang="en-US" altLang="en-US" dirty="0">
                <a:latin typeface="Cambria" panose="02040503050406030204" pitchFamily="18" charset="0"/>
                <a:cs typeface="Times New Roman" pitchFamily="18" charset="0"/>
              </a:rPr>
              <a:t> characteristics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sz="2800" dirty="0">
                <a:latin typeface="Cambria" panose="02040503050406030204" pitchFamily="18" charset="0"/>
                <a:cs typeface="Times New Roman" pitchFamily="18" charset="0"/>
              </a:rPr>
              <a:t>The</a:t>
            </a:r>
            <a:r>
              <a:rPr lang="ro-RO" altLang="en-US" sz="2800" dirty="0">
                <a:latin typeface="Cambria" panose="02040503050406030204" pitchFamily="18" charset="0"/>
                <a:cs typeface="Times New Roman" pitchFamily="18" charset="0"/>
              </a:rPr>
              <a:t> FAT32 </a:t>
            </a:r>
            <a:r>
              <a:rPr lang="en-US" altLang="en-US" sz="2800" dirty="0">
                <a:latin typeface="Cambria" panose="02040503050406030204" pitchFamily="18" charset="0"/>
                <a:cs typeface="Times New Roman" pitchFamily="18" charset="0"/>
              </a:rPr>
              <a:t>table dimension</a:t>
            </a:r>
          </a:p>
        </p:txBody>
      </p:sp>
      <p:graphicFrame>
        <p:nvGraphicFramePr>
          <p:cNvPr id="150762" name="Group 234"/>
          <p:cNvGraphicFramePr>
            <a:graphicFrameLocks noGrp="1"/>
          </p:cNvGraphicFramePr>
          <p:nvPr>
            <p:ph idx="1"/>
            <p:extLst>
              <p:ext uri="{D42A27DB-BD31-4B8C-83A1-F6EECF244321}">
                <p14:modId xmlns:p14="http://schemas.microsoft.com/office/powerpoint/2010/main" val="1162684644"/>
              </p:ext>
            </p:extLst>
          </p:nvPr>
        </p:nvGraphicFramePr>
        <p:xfrm>
          <a:off x="685800" y="1371600"/>
          <a:ext cx="7772400" cy="4724402"/>
        </p:xfrm>
        <a:graphic>
          <a:graphicData uri="http://schemas.openxmlformats.org/drawingml/2006/table">
            <a:tbl>
              <a:tblPr/>
              <a:tblGrid>
                <a:gridCol w="1752600">
                  <a:extLst>
                    <a:ext uri="{9D8B030D-6E8A-4147-A177-3AD203B41FA5}">
                      <a16:colId xmlns:a16="http://schemas.microsoft.com/office/drawing/2014/main" val="20000"/>
                    </a:ext>
                  </a:extLst>
                </a:gridCol>
                <a:gridCol w="1492250">
                  <a:extLst>
                    <a:ext uri="{9D8B030D-6E8A-4147-A177-3AD203B41FA5}">
                      <a16:colId xmlns:a16="http://schemas.microsoft.com/office/drawing/2014/main" val="20001"/>
                    </a:ext>
                  </a:extLst>
                </a:gridCol>
                <a:gridCol w="1509713">
                  <a:extLst>
                    <a:ext uri="{9D8B030D-6E8A-4147-A177-3AD203B41FA5}">
                      <a16:colId xmlns:a16="http://schemas.microsoft.com/office/drawing/2014/main" val="20002"/>
                    </a:ext>
                  </a:extLst>
                </a:gridCol>
                <a:gridCol w="1508125">
                  <a:extLst>
                    <a:ext uri="{9D8B030D-6E8A-4147-A177-3AD203B41FA5}">
                      <a16:colId xmlns:a16="http://schemas.microsoft.com/office/drawing/2014/main" val="20003"/>
                    </a:ext>
                  </a:extLst>
                </a:gridCol>
                <a:gridCol w="1509712">
                  <a:extLst>
                    <a:ext uri="{9D8B030D-6E8A-4147-A177-3AD203B41FA5}">
                      <a16:colId xmlns:a16="http://schemas.microsoft.com/office/drawing/2014/main" val="20004"/>
                    </a:ext>
                  </a:extLst>
                </a:gridCol>
              </a:tblGrid>
              <a:tr h="10556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mbria" panose="02040503050406030204" pitchFamily="18" charset="0"/>
                          <a:cs typeface="Times New Roman" pitchFamily="18" charset="0"/>
                        </a:rPr>
                        <a:t>Partition dimension</a:t>
                      </a:r>
                      <a:endParaRPr kumimoji="0" lang="en-US" sz="1800" b="0" i="0" u="none" strike="noStrike" cap="none" normalizeH="0" baseline="0" dirty="0">
                        <a:ln>
                          <a:noFill/>
                        </a:ln>
                        <a:solidFill>
                          <a:schemeClr val="tx1"/>
                        </a:solidFill>
                        <a:effectLst/>
                        <a:latin typeface="Cambria" panose="02040503050406030204"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80808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mbria" panose="02040503050406030204" pitchFamily="18" charset="0"/>
                          <a:cs typeface="Times New Roman" pitchFamily="18" charset="0"/>
                        </a:rPr>
                        <a:t>4 KB </a:t>
                      </a:r>
                      <a:r>
                        <a:rPr kumimoji="0" lang="ro-RO" sz="1800" b="1" i="0" u="none" strike="noStrike" cap="none" normalizeH="0" baseline="0" dirty="0">
                          <a:ln>
                            <a:noFill/>
                          </a:ln>
                          <a:solidFill>
                            <a:schemeClr val="tx1"/>
                          </a:solidFill>
                          <a:effectLst/>
                          <a:latin typeface="Cambria" panose="02040503050406030204" pitchFamily="18" charset="0"/>
                          <a:cs typeface="Times New Roman" pitchFamily="18" charset="0"/>
                        </a:rPr>
                        <a:t>cluster</a:t>
                      </a:r>
                      <a:r>
                        <a:rPr kumimoji="0" lang="en-US" sz="1800" b="1" i="0" u="none" strike="noStrike" cap="none" normalizeH="0" baseline="0" dirty="0">
                          <a:ln>
                            <a:noFill/>
                          </a:ln>
                          <a:solidFill>
                            <a:schemeClr val="tx1"/>
                          </a:solidFill>
                          <a:effectLst/>
                          <a:latin typeface="Cambria" panose="02040503050406030204" pitchFamily="18" charset="0"/>
                          <a:cs typeface="Times New Roman" pitchFamily="18" charset="0"/>
                        </a:rPr>
                        <a:t>s</a:t>
                      </a:r>
                      <a:endParaRPr kumimoji="0" lang="en-US" sz="1800" b="0" i="0" u="none" strike="noStrike" cap="none" normalizeH="0" baseline="0" dirty="0">
                        <a:ln>
                          <a:noFill/>
                        </a:ln>
                        <a:solidFill>
                          <a:schemeClr val="tx1"/>
                        </a:solidFill>
                        <a:effectLst/>
                        <a:latin typeface="Cambria" panose="02040503050406030204"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80808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mbria" panose="02040503050406030204" pitchFamily="18" charset="0"/>
                          <a:cs typeface="Times New Roman" pitchFamily="18" charset="0"/>
                        </a:rPr>
                        <a:t>8 KB </a:t>
                      </a:r>
                      <a:r>
                        <a:rPr kumimoji="0" lang="ro-RO" sz="1800" b="1" i="0" u="none" strike="noStrike" cap="none" normalizeH="0" baseline="0" dirty="0">
                          <a:ln>
                            <a:noFill/>
                          </a:ln>
                          <a:solidFill>
                            <a:schemeClr val="tx1"/>
                          </a:solidFill>
                          <a:effectLst/>
                          <a:latin typeface="Cambria" panose="02040503050406030204" pitchFamily="18" charset="0"/>
                          <a:cs typeface="Times New Roman" pitchFamily="18" charset="0"/>
                        </a:rPr>
                        <a:t>cluster</a:t>
                      </a:r>
                      <a:r>
                        <a:rPr kumimoji="0" lang="en-US" sz="1800" b="1" i="0" u="none" strike="noStrike" cap="none" normalizeH="0" baseline="0" dirty="0">
                          <a:ln>
                            <a:noFill/>
                          </a:ln>
                          <a:solidFill>
                            <a:schemeClr val="tx1"/>
                          </a:solidFill>
                          <a:effectLst/>
                          <a:latin typeface="Cambria" panose="02040503050406030204" pitchFamily="18" charset="0"/>
                          <a:cs typeface="Times New Roman" pitchFamily="18" charset="0"/>
                        </a:rPr>
                        <a:t>s</a:t>
                      </a:r>
                      <a:endParaRPr kumimoji="0" lang="en-US" sz="1800" b="0" i="0" u="none" strike="noStrike" cap="none" normalizeH="0" baseline="0" dirty="0">
                        <a:ln>
                          <a:noFill/>
                        </a:ln>
                        <a:solidFill>
                          <a:schemeClr val="tx1"/>
                        </a:solidFill>
                        <a:effectLst/>
                        <a:latin typeface="Cambria" panose="02040503050406030204"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80808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mbria" panose="02040503050406030204" pitchFamily="18" charset="0"/>
                          <a:cs typeface="Times New Roman" pitchFamily="18" charset="0"/>
                        </a:rPr>
                        <a:t>16 KB </a:t>
                      </a:r>
                      <a:r>
                        <a:rPr kumimoji="0" lang="ro-RO" sz="1800" b="1" i="0" u="none" strike="noStrike" cap="none" normalizeH="0" baseline="0" dirty="0">
                          <a:ln>
                            <a:noFill/>
                          </a:ln>
                          <a:solidFill>
                            <a:schemeClr val="tx1"/>
                          </a:solidFill>
                          <a:effectLst/>
                          <a:latin typeface="Cambria" panose="02040503050406030204" pitchFamily="18" charset="0"/>
                          <a:cs typeface="Times New Roman" pitchFamily="18" charset="0"/>
                        </a:rPr>
                        <a:t>cluster</a:t>
                      </a:r>
                      <a:r>
                        <a:rPr kumimoji="0" lang="en-US" sz="1800" b="1" i="0" u="none" strike="noStrike" cap="none" normalizeH="0" baseline="0" dirty="0">
                          <a:ln>
                            <a:noFill/>
                          </a:ln>
                          <a:solidFill>
                            <a:schemeClr val="tx1"/>
                          </a:solidFill>
                          <a:effectLst/>
                          <a:latin typeface="Cambria" panose="02040503050406030204" pitchFamily="18" charset="0"/>
                          <a:cs typeface="Times New Roman" pitchFamily="18" charset="0"/>
                        </a:rPr>
                        <a:t>s</a:t>
                      </a:r>
                      <a:endParaRPr kumimoji="0" lang="en-US" sz="1800" b="0" i="0" u="none" strike="noStrike" cap="none" normalizeH="0" baseline="0" dirty="0">
                        <a:ln>
                          <a:noFill/>
                        </a:ln>
                        <a:solidFill>
                          <a:schemeClr val="tx1"/>
                        </a:solidFill>
                        <a:effectLst/>
                        <a:latin typeface="Cambria" panose="02040503050406030204"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80808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mbria" panose="02040503050406030204" pitchFamily="18" charset="0"/>
                          <a:cs typeface="Times New Roman" pitchFamily="18" charset="0"/>
                        </a:rPr>
                        <a:t>32 KB </a:t>
                      </a:r>
                      <a:r>
                        <a:rPr kumimoji="0" lang="ro-RO" sz="1800" b="1" i="0" u="none" strike="noStrike" cap="none" normalizeH="0" baseline="0" dirty="0">
                          <a:ln>
                            <a:noFill/>
                          </a:ln>
                          <a:solidFill>
                            <a:schemeClr val="tx1"/>
                          </a:solidFill>
                          <a:effectLst/>
                          <a:latin typeface="Cambria" panose="02040503050406030204" pitchFamily="18" charset="0"/>
                          <a:cs typeface="Times New Roman" pitchFamily="18" charset="0"/>
                        </a:rPr>
                        <a:t>cluster</a:t>
                      </a:r>
                      <a:r>
                        <a:rPr kumimoji="0" lang="en-US" sz="1800" b="1" i="0" u="none" strike="noStrike" cap="none" normalizeH="0" baseline="0" dirty="0">
                          <a:ln>
                            <a:noFill/>
                          </a:ln>
                          <a:solidFill>
                            <a:schemeClr val="tx1"/>
                          </a:solidFill>
                          <a:effectLst/>
                          <a:latin typeface="Cambria" panose="02040503050406030204" pitchFamily="18" charset="0"/>
                          <a:cs typeface="Times New Roman" pitchFamily="18" charset="0"/>
                        </a:rPr>
                        <a:t>s</a:t>
                      </a:r>
                      <a:endParaRPr kumimoji="0" lang="en-US" sz="1800" b="0" i="0" u="none" strike="noStrike" cap="none" normalizeH="0" baseline="0" dirty="0">
                        <a:ln>
                          <a:noFill/>
                        </a:ln>
                        <a:solidFill>
                          <a:schemeClr val="tx1"/>
                        </a:solidFill>
                        <a:effectLst/>
                        <a:latin typeface="Cambria" panose="02040503050406030204"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808080"/>
                    </a:solidFill>
                  </a:tcPr>
                </a:tc>
                <a:extLst>
                  <a:ext uri="{0D108BD9-81ED-4DB2-BD59-A6C34878D82A}">
                    <a16:rowId xmlns:a16="http://schemas.microsoft.com/office/drawing/2014/main" val="10000"/>
                  </a:ext>
                </a:extLst>
              </a:tr>
              <a:tr h="65405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Cambria" panose="02040503050406030204" pitchFamily="18" charset="0"/>
                          <a:cs typeface="Times New Roman" pitchFamily="18" charset="0"/>
                        </a:rPr>
                        <a:t>8 GB</a:t>
                      </a:r>
                      <a:endParaRPr kumimoji="0" lang="en-US" sz="1800" b="0" i="0" u="none" strike="noStrike" cap="none" normalizeH="0" baseline="0">
                        <a:ln>
                          <a:noFill/>
                        </a:ln>
                        <a:solidFill>
                          <a:schemeClr val="tx1"/>
                        </a:solidFill>
                        <a:effectLst/>
                        <a:latin typeface="Cambria" panose="02040503050406030204"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0C0C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mbria" panose="02040503050406030204" pitchFamily="18" charset="0"/>
                          <a:cs typeface="Times New Roman" pitchFamily="18" charset="0"/>
                        </a:rPr>
                        <a:t>8 MB</a:t>
                      </a:r>
                      <a:endParaRPr kumimoji="0" lang="en-US" sz="1800" b="0" i="0" u="none" strike="noStrike" cap="none" normalizeH="0" baseline="0" dirty="0">
                        <a:ln>
                          <a:noFill/>
                        </a:ln>
                        <a:solidFill>
                          <a:schemeClr val="tx1"/>
                        </a:solidFill>
                        <a:effectLst/>
                        <a:latin typeface="Cambria" panose="02040503050406030204"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mbria" panose="02040503050406030204" pitchFamily="18" charset="0"/>
                          <a:cs typeface="Times New Roman" pitchFamily="18" charset="0"/>
                        </a:rPr>
                        <a:t>4 MB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mbria" panose="02040503050406030204" pitchFamily="18" charset="0"/>
                          <a:cs typeface="Times New Roman" pitchFamily="18" charset="0"/>
                        </a:rPr>
                        <a:t>2 MB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mbria" panose="02040503050406030204" pitchFamily="18" charset="0"/>
                          <a:cs typeface="Times New Roman" pitchFamily="18" charset="0"/>
                        </a:rPr>
                        <a:t>1 MB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652463">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Cambria" panose="02040503050406030204" pitchFamily="18" charset="0"/>
                          <a:cs typeface="Times New Roman" pitchFamily="18" charset="0"/>
                        </a:rPr>
                        <a:t>16 GB</a:t>
                      </a:r>
                      <a:endParaRPr kumimoji="0" lang="en-US" sz="1800" b="0" i="0" u="none" strike="noStrike" cap="none" normalizeH="0" baseline="0">
                        <a:ln>
                          <a:noFill/>
                        </a:ln>
                        <a:solidFill>
                          <a:schemeClr val="tx1"/>
                        </a:solidFill>
                        <a:effectLst/>
                        <a:latin typeface="Cambria" panose="02040503050406030204"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0C0C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mbria" panose="02040503050406030204" pitchFamily="18" charset="0"/>
                          <a:cs typeface="Times New Roman" pitchFamily="18" charset="0"/>
                        </a:rPr>
                        <a:t>16 MB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Cambria" panose="02040503050406030204" pitchFamily="18" charset="0"/>
                          <a:cs typeface="Times New Roman" pitchFamily="18" charset="0"/>
                        </a:rPr>
                        <a:t>8 MB</a:t>
                      </a:r>
                      <a:endParaRPr kumimoji="0" lang="en-US" sz="1800" b="0" i="0" u="none" strike="noStrike" cap="none" normalizeH="0" baseline="0">
                        <a:ln>
                          <a:noFill/>
                        </a:ln>
                        <a:solidFill>
                          <a:schemeClr val="tx1"/>
                        </a:solidFill>
                        <a:effectLst/>
                        <a:latin typeface="Cambria" panose="02040503050406030204"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mbria" panose="02040503050406030204" pitchFamily="18" charset="0"/>
                          <a:cs typeface="Times New Roman" pitchFamily="18" charset="0"/>
                        </a:rPr>
                        <a:t>4 MB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mbria" panose="02040503050406030204" pitchFamily="18" charset="0"/>
                          <a:cs typeface="Times New Roman" pitchFamily="18" charset="0"/>
                        </a:rPr>
                        <a:t>2 MB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652463">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Cambria" panose="02040503050406030204" pitchFamily="18" charset="0"/>
                          <a:cs typeface="Times New Roman" pitchFamily="18" charset="0"/>
                        </a:rPr>
                        <a:t>32 GB</a:t>
                      </a:r>
                      <a:endParaRPr kumimoji="0" lang="en-US" sz="1800" b="0" i="0" u="none" strike="noStrike" cap="none" normalizeH="0" baseline="0">
                        <a:ln>
                          <a:noFill/>
                        </a:ln>
                        <a:solidFill>
                          <a:schemeClr val="tx1"/>
                        </a:solidFill>
                        <a:effectLst/>
                        <a:latin typeface="Cambria" panose="02040503050406030204"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0C0C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mbria" panose="02040503050406030204" pitchFamily="18" charset="0"/>
                          <a:cs typeface="Times New Roman" pitchFamily="18" charset="0"/>
                        </a:rPr>
                        <a:t>32 MB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mbria" panose="02040503050406030204" pitchFamily="18" charset="0"/>
                          <a:cs typeface="Times New Roman" pitchFamily="18" charset="0"/>
                        </a:rPr>
                        <a:t>16 MB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Cambria" panose="02040503050406030204" pitchFamily="18" charset="0"/>
                          <a:cs typeface="Times New Roman" pitchFamily="18" charset="0"/>
                        </a:rPr>
                        <a:t>8 MB</a:t>
                      </a:r>
                      <a:endParaRPr kumimoji="0" lang="en-US" sz="1800" b="0" i="0" u="none" strike="noStrike" cap="none" normalizeH="0" baseline="0">
                        <a:ln>
                          <a:noFill/>
                        </a:ln>
                        <a:solidFill>
                          <a:schemeClr val="tx1"/>
                        </a:solidFill>
                        <a:effectLst/>
                        <a:latin typeface="Cambria" panose="02040503050406030204"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mbria" panose="02040503050406030204" pitchFamily="18" charset="0"/>
                          <a:cs typeface="Times New Roman" pitchFamily="18" charset="0"/>
                        </a:rPr>
                        <a:t>4 MB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65405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Cambria" panose="02040503050406030204" pitchFamily="18" charset="0"/>
                          <a:cs typeface="Times New Roman" pitchFamily="18" charset="0"/>
                        </a:rPr>
                        <a:t>64 GB</a:t>
                      </a:r>
                      <a:endParaRPr kumimoji="0" lang="en-US" sz="1800" b="0" i="0" u="none" strike="noStrike" cap="none" normalizeH="0" baseline="0">
                        <a:ln>
                          <a:noFill/>
                        </a:ln>
                        <a:solidFill>
                          <a:schemeClr val="tx1"/>
                        </a:solidFill>
                        <a:effectLst/>
                        <a:latin typeface="Cambria" panose="02040503050406030204"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0C0C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mbria" panose="02040503050406030204" pitchFamily="18" charset="0"/>
                          <a:cs typeface="Times New Roman" pitchFamily="18" charset="0"/>
                        </a:rPr>
                        <a:t>64 MB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mbria" panose="02040503050406030204" pitchFamily="18" charset="0"/>
                          <a:cs typeface="Times New Roman" pitchFamily="18" charset="0"/>
                        </a:rPr>
                        <a:t>32 MB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mbria" panose="02040503050406030204" pitchFamily="18" charset="0"/>
                          <a:cs typeface="Times New Roman" pitchFamily="18" charset="0"/>
                        </a:rPr>
                        <a:t>16 MB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Cambria" panose="02040503050406030204" pitchFamily="18" charset="0"/>
                          <a:cs typeface="Times New Roman" pitchFamily="18" charset="0"/>
                        </a:rPr>
                        <a:t>8 MB</a:t>
                      </a:r>
                      <a:endParaRPr kumimoji="0" lang="en-US" sz="1800" b="0" i="0" u="none" strike="noStrike" cap="none" normalizeH="0" baseline="0">
                        <a:ln>
                          <a:noFill/>
                        </a:ln>
                        <a:solidFill>
                          <a:schemeClr val="tx1"/>
                        </a:solidFill>
                        <a:effectLst/>
                        <a:latin typeface="Cambria" panose="02040503050406030204"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105568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1" u="none" strike="noStrike" cap="none" normalizeH="0" baseline="0">
                          <a:ln>
                            <a:noFill/>
                          </a:ln>
                          <a:solidFill>
                            <a:schemeClr val="tx1"/>
                          </a:solidFill>
                          <a:effectLst/>
                          <a:latin typeface="Cambria" panose="02040503050406030204" pitchFamily="18" charset="0"/>
                          <a:cs typeface="Times New Roman" pitchFamily="18" charset="0"/>
                        </a:rPr>
                        <a:t>2 TB (2,048 GB)</a:t>
                      </a:r>
                      <a:endParaRPr kumimoji="0" lang="en-US" sz="1800" b="0" i="0" u="none" strike="noStrike" cap="none" normalizeH="0" baseline="0">
                        <a:ln>
                          <a:noFill/>
                        </a:ln>
                        <a:solidFill>
                          <a:schemeClr val="tx1"/>
                        </a:solidFill>
                        <a:effectLst/>
                        <a:latin typeface="Cambria" panose="02040503050406030204"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0C0C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chemeClr val="tx1"/>
                          </a:solidFill>
                          <a:effectLst/>
                          <a:latin typeface="Cambria" panose="02040503050406030204" pitchFamily="18" charset="0"/>
                          <a:cs typeface="Times New Roman" pitchFamily="18" charset="0"/>
                        </a:rPr>
                        <a:t>--</a:t>
                      </a:r>
                      <a:endParaRPr kumimoji="0" lang="en-US" sz="1800" b="0" i="0" u="none" strike="noStrike" cap="none" normalizeH="0" baseline="0">
                        <a:ln>
                          <a:noFill/>
                        </a:ln>
                        <a:solidFill>
                          <a:schemeClr val="tx1"/>
                        </a:solidFill>
                        <a:effectLst/>
                        <a:latin typeface="Cambria" panose="02040503050406030204"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chemeClr val="tx1"/>
                          </a:solidFill>
                          <a:effectLst/>
                          <a:latin typeface="Cambria" panose="02040503050406030204" pitchFamily="18" charset="0"/>
                          <a:cs typeface="Times New Roman" pitchFamily="18" charset="0"/>
                        </a:rPr>
                        <a:t>1,024 MB</a:t>
                      </a:r>
                      <a:endParaRPr kumimoji="0" lang="en-US" sz="1800" b="0" i="0" u="none" strike="noStrike" cap="none" normalizeH="0" baseline="0">
                        <a:ln>
                          <a:noFill/>
                        </a:ln>
                        <a:solidFill>
                          <a:schemeClr val="tx1"/>
                        </a:solidFill>
                        <a:effectLst/>
                        <a:latin typeface="Cambria" panose="02040503050406030204"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a:ln>
                            <a:noFill/>
                          </a:ln>
                          <a:solidFill>
                            <a:schemeClr val="tx1"/>
                          </a:solidFill>
                          <a:effectLst/>
                          <a:latin typeface="Cambria" panose="02040503050406030204" pitchFamily="18" charset="0"/>
                          <a:cs typeface="Times New Roman" pitchFamily="18" charset="0"/>
                        </a:rPr>
                        <a:t>512 MB</a:t>
                      </a:r>
                      <a:endParaRPr kumimoji="0" lang="en-US" sz="1800" b="0" i="0" u="none" strike="noStrike" cap="none" normalizeH="0" baseline="0">
                        <a:ln>
                          <a:noFill/>
                        </a:ln>
                        <a:solidFill>
                          <a:schemeClr val="tx1"/>
                        </a:solidFill>
                        <a:effectLst/>
                        <a:latin typeface="Cambria" panose="02040503050406030204"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a:ln>
                            <a:noFill/>
                          </a:ln>
                          <a:solidFill>
                            <a:schemeClr val="tx1"/>
                          </a:solidFill>
                          <a:effectLst/>
                          <a:latin typeface="Cambria" panose="02040503050406030204" pitchFamily="18" charset="0"/>
                          <a:cs typeface="Times New Roman" pitchFamily="18" charset="0"/>
                        </a:rPr>
                        <a:t>256 MB</a:t>
                      </a:r>
                      <a:endParaRPr kumimoji="0" lang="en-US" sz="1800" b="0" i="0" u="none" strike="noStrike" cap="none" normalizeH="0" baseline="0" dirty="0">
                        <a:ln>
                          <a:noFill/>
                        </a:ln>
                        <a:solidFill>
                          <a:schemeClr val="tx1"/>
                        </a:solidFill>
                        <a:effectLst/>
                        <a:latin typeface="Cambria" panose="02040503050406030204"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ro-RO" altLang="en-US" sz="2800" dirty="0">
                <a:latin typeface="Cambria" panose="02040503050406030204" pitchFamily="18" charset="0"/>
                <a:cs typeface="Times New Roman" pitchFamily="18" charset="0"/>
              </a:rPr>
              <a:t>NTFS – New Technology File System</a:t>
            </a:r>
            <a:endParaRPr lang="en-US" altLang="en-US" sz="2800" dirty="0">
              <a:latin typeface="Cambria" panose="02040503050406030204" pitchFamily="18" charset="0"/>
              <a:cs typeface="Times New Roman" pitchFamily="18" charset="0"/>
            </a:endParaRPr>
          </a:p>
        </p:txBody>
      </p:sp>
      <p:sp>
        <p:nvSpPr>
          <p:cNvPr id="5" name="Text Box 52"/>
          <p:cNvSpPr txBox="1">
            <a:spLocks noChangeArrowheads="1"/>
          </p:cNvSpPr>
          <p:nvPr/>
        </p:nvSpPr>
        <p:spPr bwMode="auto">
          <a:xfrm>
            <a:off x="755649" y="1304925"/>
            <a:ext cx="8094663" cy="9048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20000"/>
              </a:spcBef>
              <a:spcAft>
                <a:spcPct val="25000"/>
              </a:spcAft>
              <a:buClr>
                <a:schemeClr val="tx2"/>
              </a:buClr>
              <a:buChar char="•"/>
              <a:defRPr sz="2000">
                <a:solidFill>
                  <a:schemeClr val="tx1"/>
                </a:solidFill>
                <a:latin typeface="Arial" charset="0"/>
              </a:defRPr>
            </a:lvl6pPr>
            <a:lvl7pPr marL="2971800" indent="-228600" eaLnBrk="0" fontAlgn="base" hangingPunct="0">
              <a:spcBef>
                <a:spcPct val="20000"/>
              </a:spcBef>
              <a:spcAft>
                <a:spcPct val="25000"/>
              </a:spcAft>
              <a:buClr>
                <a:schemeClr val="tx2"/>
              </a:buClr>
              <a:buChar char="•"/>
              <a:defRPr sz="2000">
                <a:solidFill>
                  <a:schemeClr val="tx1"/>
                </a:solidFill>
                <a:latin typeface="Arial" charset="0"/>
              </a:defRPr>
            </a:lvl7pPr>
            <a:lvl8pPr marL="3429000" indent="-228600" eaLnBrk="0" fontAlgn="base" hangingPunct="0">
              <a:spcBef>
                <a:spcPct val="20000"/>
              </a:spcBef>
              <a:spcAft>
                <a:spcPct val="25000"/>
              </a:spcAft>
              <a:buClr>
                <a:schemeClr val="tx2"/>
              </a:buClr>
              <a:buChar char="•"/>
              <a:defRPr sz="2000">
                <a:solidFill>
                  <a:schemeClr val="tx1"/>
                </a:solidFill>
                <a:latin typeface="Arial" charset="0"/>
              </a:defRPr>
            </a:lvl8pPr>
            <a:lvl9pPr marL="3886200" indent="-228600" eaLnBrk="0" fontAlgn="base" hangingPunct="0">
              <a:spcBef>
                <a:spcPct val="20000"/>
              </a:spcBef>
              <a:spcAft>
                <a:spcPct val="25000"/>
              </a:spcAft>
              <a:buClr>
                <a:schemeClr val="tx2"/>
              </a:buClr>
              <a:buChar char="•"/>
              <a:defRPr sz="2000">
                <a:solidFill>
                  <a:schemeClr val="tx1"/>
                </a:solidFill>
                <a:latin typeface="Arial" charset="0"/>
              </a:defRPr>
            </a:lvl9pPr>
          </a:lstStyle>
          <a:p>
            <a:pPr algn="just">
              <a:spcBef>
                <a:spcPct val="0"/>
              </a:spcBef>
              <a:spcAft>
                <a:spcPct val="0"/>
              </a:spcAft>
              <a:buClrTx/>
              <a:buFontTx/>
              <a:buNone/>
            </a:pPr>
            <a:r>
              <a:rPr lang="en-US" altLang="en-US" sz="1800" dirty="0">
                <a:latin typeface="Cambria" panose="02040503050406030204" pitchFamily="18" charset="0"/>
                <a:cs typeface="Times New Roman" pitchFamily="18" charset="0"/>
              </a:rPr>
              <a:t>Starting with </a:t>
            </a:r>
            <a:r>
              <a:rPr lang="ro-RO" altLang="en-US" sz="1800" dirty="0">
                <a:latin typeface="Cambria" panose="02040503050406030204" pitchFamily="18" charset="0"/>
                <a:cs typeface="Times New Roman" pitchFamily="18" charset="0"/>
              </a:rPr>
              <a:t>Win 2000, </a:t>
            </a:r>
            <a:r>
              <a:rPr lang="en-US" altLang="en-US" sz="1800" dirty="0">
                <a:latin typeface="Cambria" panose="02040503050406030204" pitchFamily="18" charset="0"/>
                <a:cs typeface="Times New Roman" pitchFamily="18" charset="0"/>
              </a:rPr>
              <a:t>the </a:t>
            </a:r>
            <a:r>
              <a:rPr lang="ro-RO" altLang="en-US" sz="1800" dirty="0">
                <a:latin typeface="Cambria" panose="02040503050406030204" pitchFamily="18" charset="0"/>
                <a:cs typeface="Times New Roman" pitchFamily="18" charset="0"/>
              </a:rPr>
              <a:t>NTFS </a:t>
            </a:r>
            <a:r>
              <a:rPr lang="en-US" altLang="en-US" sz="1800" dirty="0">
                <a:latin typeface="Cambria" panose="02040503050406030204" pitchFamily="18" charset="0"/>
                <a:cs typeface="Times New Roman" pitchFamily="18" charset="0"/>
              </a:rPr>
              <a:t>file system is the </a:t>
            </a:r>
            <a:r>
              <a:rPr lang="en-US" altLang="en-US" sz="1800" b="1" i="1" dirty="0">
                <a:latin typeface="Cambria" panose="02040503050406030204" pitchFamily="18" charset="0"/>
                <a:cs typeface="Times New Roman" pitchFamily="18" charset="0"/>
              </a:rPr>
              <a:t>native </a:t>
            </a:r>
            <a:r>
              <a:rPr lang="en-US" altLang="en-US" sz="1800" dirty="0">
                <a:latin typeface="Cambria" panose="02040503050406030204" pitchFamily="18" charset="0"/>
                <a:cs typeface="Times New Roman" pitchFamily="18" charset="0"/>
              </a:rPr>
              <a:t>file system on Windows</a:t>
            </a:r>
            <a:r>
              <a:rPr lang="ro-RO" altLang="en-US" sz="1800" b="1" dirty="0">
                <a:latin typeface="Cambria" panose="02040503050406030204" pitchFamily="18" charset="0"/>
                <a:cs typeface="Times New Roman" pitchFamily="18" charset="0"/>
              </a:rPr>
              <a:t>.</a:t>
            </a:r>
            <a:r>
              <a:rPr lang="en-US" altLang="en-US" sz="1800" b="1" dirty="0">
                <a:latin typeface="Cambria" panose="02040503050406030204" pitchFamily="18" charset="0"/>
                <a:cs typeface="Times New Roman" pitchFamily="18" charset="0"/>
              </a:rPr>
              <a:t> </a:t>
            </a:r>
            <a:r>
              <a:rPr lang="ro-RO" altLang="en-US" sz="1800" b="1" dirty="0">
                <a:latin typeface="Cambria" panose="02040503050406030204" pitchFamily="18" charset="0"/>
                <a:cs typeface="Times New Roman" pitchFamily="18" charset="0"/>
              </a:rPr>
              <a:t>NTFS </a:t>
            </a:r>
            <a:r>
              <a:rPr lang="en-US" altLang="en-US" sz="1800" dirty="0">
                <a:latin typeface="Cambria" panose="02040503050406030204" pitchFamily="18" charset="0"/>
                <a:cs typeface="Times New Roman" pitchFamily="18" charset="0"/>
              </a:rPr>
              <a:t>is using 64 bits for index clusters</a:t>
            </a:r>
            <a:r>
              <a:rPr lang="ro-RO" altLang="en-US" sz="1800" dirty="0">
                <a:latin typeface="Cambria" panose="02040503050406030204" pitchFamily="18" charset="0"/>
                <a:cs typeface="Times New Roman" pitchFamily="18" charset="0"/>
              </a:rPr>
              <a:t>.</a:t>
            </a:r>
          </a:p>
          <a:p>
            <a:pPr algn="just">
              <a:spcBef>
                <a:spcPct val="0"/>
              </a:spcBef>
              <a:spcAft>
                <a:spcPct val="0"/>
              </a:spcAft>
              <a:buClrTx/>
              <a:buFontTx/>
              <a:buNone/>
            </a:pPr>
            <a:r>
              <a:rPr lang="en-US" altLang="en-US" sz="1800" dirty="0">
                <a:latin typeface="Cambria" panose="02040503050406030204" pitchFamily="18" charset="0"/>
                <a:cs typeface="Times New Roman" pitchFamily="18" charset="0"/>
              </a:rPr>
              <a:t>This capability offers the ability to address volumes up to </a:t>
            </a:r>
            <a:r>
              <a:rPr lang="ro-RO" altLang="en-US" sz="1800" dirty="0">
                <a:latin typeface="Cambria" panose="02040503050406030204" pitchFamily="18" charset="0"/>
                <a:cs typeface="Times New Roman" pitchFamily="18" charset="0"/>
              </a:rPr>
              <a:t>16 exabytes.</a:t>
            </a:r>
          </a:p>
        </p:txBody>
      </p:sp>
      <p:graphicFrame>
        <p:nvGraphicFramePr>
          <p:cNvPr id="6" name="Group 295"/>
          <p:cNvGraphicFramePr>
            <a:graphicFrameLocks/>
          </p:cNvGraphicFramePr>
          <p:nvPr>
            <p:extLst>
              <p:ext uri="{D42A27DB-BD31-4B8C-83A1-F6EECF244321}">
                <p14:modId xmlns:p14="http://schemas.microsoft.com/office/powerpoint/2010/main" val="3890572540"/>
              </p:ext>
            </p:extLst>
          </p:nvPr>
        </p:nvGraphicFramePr>
        <p:xfrm>
          <a:off x="1790700" y="2336800"/>
          <a:ext cx="6299200" cy="4364683"/>
        </p:xfrm>
        <a:graphic>
          <a:graphicData uri="http://schemas.openxmlformats.org/drawingml/2006/table">
            <a:tbl>
              <a:tblPr/>
              <a:tblGrid>
                <a:gridCol w="1754188">
                  <a:extLst>
                    <a:ext uri="{9D8B030D-6E8A-4147-A177-3AD203B41FA5}">
                      <a16:colId xmlns:a16="http://schemas.microsoft.com/office/drawing/2014/main" val="20000"/>
                    </a:ext>
                  </a:extLst>
                </a:gridCol>
                <a:gridCol w="908050">
                  <a:extLst>
                    <a:ext uri="{9D8B030D-6E8A-4147-A177-3AD203B41FA5}">
                      <a16:colId xmlns:a16="http://schemas.microsoft.com/office/drawing/2014/main" val="20001"/>
                    </a:ext>
                  </a:extLst>
                </a:gridCol>
                <a:gridCol w="998537">
                  <a:extLst>
                    <a:ext uri="{9D8B030D-6E8A-4147-A177-3AD203B41FA5}">
                      <a16:colId xmlns:a16="http://schemas.microsoft.com/office/drawing/2014/main" val="20002"/>
                    </a:ext>
                  </a:extLst>
                </a:gridCol>
                <a:gridCol w="1728788">
                  <a:extLst>
                    <a:ext uri="{9D8B030D-6E8A-4147-A177-3AD203B41FA5}">
                      <a16:colId xmlns:a16="http://schemas.microsoft.com/office/drawing/2014/main" val="20003"/>
                    </a:ext>
                  </a:extLst>
                </a:gridCol>
                <a:gridCol w="909637">
                  <a:extLst>
                    <a:ext uri="{9D8B030D-6E8A-4147-A177-3AD203B41FA5}">
                      <a16:colId xmlns:a16="http://schemas.microsoft.com/office/drawing/2014/main" val="20004"/>
                    </a:ext>
                  </a:extLst>
                </a:gridCol>
              </a:tblGrid>
              <a:tr h="622300">
                <a:tc gridSpan="5">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rgbClr val="000000"/>
                          </a:solidFill>
                          <a:effectLst/>
                          <a:latin typeface="Cambria" panose="02040503050406030204" pitchFamily="18" charset="0"/>
                          <a:cs typeface="Arial" charset="0"/>
                        </a:rPr>
                        <a:t>Multiples of </a:t>
                      </a:r>
                      <a:r>
                        <a:rPr kumimoji="0" lang="en-US" sz="1600" b="1" i="0" u="none" strike="noStrike" cap="none" normalizeH="0" baseline="0" dirty="0">
                          <a:ln>
                            <a:noFill/>
                          </a:ln>
                          <a:solidFill>
                            <a:srgbClr val="0B0080"/>
                          </a:solidFill>
                          <a:effectLst/>
                          <a:latin typeface="Cambria" panose="02040503050406030204" pitchFamily="18" charset="0"/>
                          <a:cs typeface="Arial" charset="0"/>
                          <a:hlinkClick r:id="rId2" tooltip="Byte"/>
                        </a:rPr>
                        <a:t>bytes</a:t>
                      </a:r>
                      <a:endParaRPr kumimoji="0" lang="en-US" sz="1600" b="0" i="0" u="none" strike="noStrike" cap="none" normalizeH="0" baseline="0" dirty="0">
                        <a:ln>
                          <a:noFill/>
                        </a:ln>
                        <a:solidFill>
                          <a:schemeClr val="tx1"/>
                        </a:solidFill>
                        <a:effectLst/>
                        <a:latin typeface="Cambria" panose="02040503050406030204" pitchFamily="18" charset="0"/>
                      </a:endParaRPr>
                    </a:p>
                  </a:txBody>
                  <a:tcPr marL="92075" marR="92075" marT="46038" marB="46038" horzOverflow="overflow">
                    <a:lnL cap="flat">
                      <a:noFill/>
                    </a:lnL>
                    <a:lnR cap="flat">
                      <a:noFill/>
                    </a:lnR>
                    <a:lnT cap="flat">
                      <a:noFill/>
                    </a:lnT>
                    <a:lnB>
                      <a:noFill/>
                    </a:lnB>
                    <a:lnTlToBr>
                      <a:noFill/>
                    </a:lnTlToBr>
                    <a:lnBlToTr>
                      <a:noFill/>
                    </a:lnBlToTr>
                    <a:solidFill>
                      <a:srgbClr val="CCCC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03200">
                <a:tc gridSpan="2">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rgbClr val="0B0080"/>
                          </a:solidFill>
                          <a:effectLst/>
                          <a:latin typeface="Cambria" panose="02040503050406030204" pitchFamily="18" charset="0"/>
                          <a:cs typeface="Arial" charset="0"/>
                          <a:hlinkClick r:id="rId3" tooltip="SI prefix"/>
                        </a:rPr>
                        <a:t>SI decimal prefixes</a:t>
                      </a:r>
                      <a:endParaRPr kumimoji="0" lang="en-US" sz="1400" b="0" i="0" u="none" strike="noStrike" cap="none" normalizeH="0" baseline="0" dirty="0">
                        <a:ln>
                          <a:noFill/>
                        </a:ln>
                        <a:solidFill>
                          <a:schemeClr val="tx1"/>
                        </a:solidFill>
                        <a:effectLst/>
                        <a:latin typeface="Cambria" panose="02040503050406030204" pitchFamily="18" charset="0"/>
                      </a:endParaRPr>
                    </a:p>
                  </a:txBody>
                  <a:tcPr marL="92075" marR="92075" marT="46038" marB="46038" horzOverflow="overflow">
                    <a:lnL cap="flat">
                      <a:noFill/>
                    </a:lnL>
                    <a:lnR>
                      <a:noFill/>
                    </a:lnR>
                    <a:lnT>
                      <a:noFill/>
                    </a:lnT>
                    <a:lnB>
                      <a:noFill/>
                    </a:lnB>
                    <a:lnTlToBr>
                      <a:noFill/>
                    </a:lnTlToBr>
                    <a:lnBlToTr>
                      <a:noFill/>
                    </a:lnBlToTr>
                    <a:solidFill>
                      <a:srgbClr val="DDDDFF"/>
                    </a:solidFill>
                  </a:tcPr>
                </a:tc>
                <a:tc hMerge="1">
                  <a:txBody>
                    <a:bodyPr/>
                    <a:lstStyle/>
                    <a:p>
                      <a:endParaRPr lang="en-US"/>
                    </a:p>
                  </a:txBody>
                  <a:tcPr/>
                </a:tc>
                <a:tc rowSpan="2">
                  <a:txBody>
                    <a:bodyPr/>
                    <a:lstStyle/>
                    <a:p>
                      <a:pPr marL="0" marR="0" lvl="0" indent="0" algn="ctr" defTabSz="914400" rtl="0" eaLnBrk="0" fontAlgn="t" latinLnBrk="0" hangingPunct="0">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0B0080"/>
                        </a:solidFill>
                        <a:effectLst/>
                        <a:latin typeface="Cambria" panose="02040503050406030204" pitchFamily="18" charset="0"/>
                        <a:cs typeface="Arial" charset="0"/>
                        <a:hlinkClick r:id="rId4" tooltip="Binary prefix"/>
                      </a:endParaRPr>
                    </a:p>
                    <a:p>
                      <a:pPr marL="0" marR="0" lvl="0" indent="0" algn="ctr" defTabSz="914400" rtl="0" eaLnBrk="0" fontAlgn="t"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rgbClr val="0B0080"/>
                          </a:solidFill>
                          <a:effectLst/>
                          <a:latin typeface="Cambria" panose="02040503050406030204" pitchFamily="18" charset="0"/>
                          <a:cs typeface="Arial" charset="0"/>
                          <a:hlinkClick r:id="rId4" tooltip="Binary prefix"/>
                        </a:rPr>
                        <a:t>Binary</a:t>
                      </a:r>
                      <a:br>
                        <a:rPr kumimoji="0" lang="en-US" sz="1400" b="1" i="0" u="none" strike="noStrike" cap="none" normalizeH="0" baseline="0" dirty="0">
                          <a:ln>
                            <a:noFill/>
                          </a:ln>
                          <a:solidFill>
                            <a:srgbClr val="0B0080"/>
                          </a:solidFill>
                          <a:effectLst/>
                          <a:latin typeface="Cambria" panose="02040503050406030204" pitchFamily="18" charset="0"/>
                          <a:cs typeface="Arial" charset="0"/>
                          <a:hlinkClick r:id="rId4" tooltip="Binary prefix"/>
                        </a:rPr>
                      </a:br>
                      <a:r>
                        <a:rPr kumimoji="0" lang="en-US" sz="1400" b="1" i="0" u="none" strike="noStrike" cap="none" normalizeH="0" baseline="0" dirty="0">
                          <a:ln>
                            <a:noFill/>
                          </a:ln>
                          <a:solidFill>
                            <a:srgbClr val="0B0080"/>
                          </a:solidFill>
                          <a:effectLst/>
                          <a:latin typeface="Cambria" panose="02040503050406030204" pitchFamily="18" charset="0"/>
                          <a:cs typeface="Arial" charset="0"/>
                          <a:hlinkClick r:id="rId4" tooltip="Binary prefix"/>
                        </a:rPr>
                        <a:t>usage</a:t>
                      </a:r>
                      <a:endParaRPr kumimoji="0" lang="en-US" sz="1400" b="0" i="0" u="none" strike="noStrike" cap="none" normalizeH="0" baseline="0" dirty="0">
                        <a:ln>
                          <a:noFill/>
                        </a:ln>
                        <a:solidFill>
                          <a:schemeClr val="tx1"/>
                        </a:solidFill>
                        <a:effectLst/>
                        <a:latin typeface="Cambria" panose="02040503050406030204" pitchFamily="18" charset="0"/>
                      </a:endParaRPr>
                    </a:p>
                  </a:txBody>
                  <a:tcPr marL="92075" marR="92075" marT="46038" marB="46038" horzOverflow="overflow">
                    <a:lnL>
                      <a:noFill/>
                    </a:lnL>
                    <a:lnR>
                      <a:noFill/>
                    </a:lnR>
                    <a:lnT>
                      <a:noFill/>
                    </a:lnT>
                    <a:lnB>
                      <a:noFill/>
                    </a:lnB>
                    <a:lnTlToBr>
                      <a:noFill/>
                    </a:lnTlToBr>
                    <a:lnBlToTr>
                      <a:noFill/>
                    </a:lnBlToTr>
                    <a:solidFill>
                      <a:srgbClr val="EEDDFF"/>
                    </a:solidFill>
                  </a:tcPr>
                </a:tc>
                <a:tc gridSpan="2">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Cambria" panose="02040503050406030204" pitchFamily="18" charset="0"/>
                      </a:endParaRPr>
                    </a:p>
                  </a:txBody>
                  <a:tcPr marL="92075" marR="92075" marT="46038" marB="46038" horzOverflow="overflow">
                    <a:lnL>
                      <a:noFill/>
                    </a:lnL>
                    <a:lnR cap="flat">
                      <a:noFill/>
                    </a:lnR>
                    <a:lnT>
                      <a:noFill/>
                    </a:lnT>
                    <a:lnB>
                      <a:noFill/>
                    </a:lnB>
                    <a:lnTlToBr>
                      <a:noFill/>
                    </a:lnTlToBr>
                    <a:lnBlToTr>
                      <a:noFill/>
                    </a:lnBlToTr>
                    <a:solidFill>
                      <a:srgbClr val="DDDDFF"/>
                    </a:solidFill>
                  </a:tcPr>
                </a:tc>
                <a:tc hMerge="1">
                  <a:txBody>
                    <a:bodyPr/>
                    <a:lstStyle/>
                    <a:p>
                      <a:endParaRPr lang="en-US"/>
                    </a:p>
                  </a:txBody>
                  <a:tcPr/>
                </a:tc>
                <a:extLst>
                  <a:ext uri="{0D108BD9-81ED-4DB2-BD59-A6C34878D82A}">
                    <a16:rowId xmlns:a16="http://schemas.microsoft.com/office/drawing/2014/main" val="10001"/>
                  </a:ext>
                </a:extLst>
              </a:tr>
              <a:tr h="457836">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rgbClr val="000000"/>
                          </a:solidFill>
                          <a:effectLst/>
                          <a:latin typeface="Cambria" panose="02040503050406030204" pitchFamily="18" charset="0"/>
                          <a:cs typeface="Arial" charset="0"/>
                        </a:rPr>
                        <a:t>Name</a:t>
                      </a:r>
                      <a:br>
                        <a:rPr kumimoji="0" lang="en-US" sz="1400" b="1" i="0" u="none" strike="noStrike" cap="none" normalizeH="0" baseline="0" dirty="0">
                          <a:ln>
                            <a:noFill/>
                          </a:ln>
                          <a:solidFill>
                            <a:srgbClr val="000000"/>
                          </a:solidFill>
                          <a:effectLst/>
                          <a:latin typeface="Cambria" panose="02040503050406030204" pitchFamily="18" charset="0"/>
                          <a:cs typeface="Arial" charset="0"/>
                        </a:rPr>
                      </a:br>
                      <a:r>
                        <a:rPr kumimoji="0" lang="en-US" sz="1400" b="1" i="0" u="none" strike="noStrike" cap="none" normalizeH="0" baseline="0" dirty="0">
                          <a:ln>
                            <a:noFill/>
                          </a:ln>
                          <a:solidFill>
                            <a:srgbClr val="000000"/>
                          </a:solidFill>
                          <a:effectLst/>
                          <a:latin typeface="Cambria" panose="02040503050406030204" pitchFamily="18" charset="0"/>
                          <a:cs typeface="Arial" charset="0"/>
                        </a:rPr>
                        <a:t>(Symbol)</a:t>
                      </a:r>
                      <a:endParaRPr kumimoji="0" lang="en-US" sz="1400" b="0" i="0" u="none" strike="noStrike" cap="none" normalizeH="0" baseline="0" dirty="0">
                        <a:ln>
                          <a:noFill/>
                        </a:ln>
                        <a:solidFill>
                          <a:schemeClr val="tx1"/>
                        </a:solidFill>
                        <a:effectLst/>
                        <a:latin typeface="Cambria" panose="02040503050406030204" pitchFamily="18" charset="0"/>
                      </a:endParaRPr>
                    </a:p>
                  </a:txBody>
                  <a:tcPr marL="92075" marR="92075" marT="46038" marB="46038" horzOverflow="overflow">
                    <a:lnL cap="flat">
                      <a:noFill/>
                    </a:lnL>
                    <a:lnR>
                      <a:noFill/>
                    </a:lnR>
                    <a:lnT>
                      <a:noFill/>
                    </a:lnT>
                    <a:lnB>
                      <a:noFill/>
                    </a:lnB>
                    <a:lnTlToBr>
                      <a:noFill/>
                    </a:lnTlToBr>
                    <a:lnBlToTr>
                      <a:noFill/>
                    </a:lnBlToTr>
                    <a:solidFill>
                      <a:srgbClr val="EEDDFF"/>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rgbClr val="000000"/>
                          </a:solidFill>
                          <a:effectLst/>
                          <a:latin typeface="Cambria" panose="02040503050406030204" pitchFamily="18" charset="0"/>
                          <a:cs typeface="Arial" charset="0"/>
                        </a:rPr>
                        <a:t>Value</a:t>
                      </a:r>
                      <a:endParaRPr kumimoji="0" lang="en-US" sz="1400" b="0" i="0" u="none" strike="noStrike" cap="none" normalizeH="0" baseline="0" dirty="0">
                        <a:ln>
                          <a:noFill/>
                        </a:ln>
                        <a:solidFill>
                          <a:schemeClr val="tx1"/>
                        </a:solidFill>
                        <a:effectLst/>
                        <a:latin typeface="Cambria" panose="02040503050406030204" pitchFamily="18" charset="0"/>
                      </a:endParaRPr>
                    </a:p>
                  </a:txBody>
                  <a:tcPr marL="92075" marR="92075" marT="46038" marB="46038" horzOverflow="overflow">
                    <a:lnL>
                      <a:noFill/>
                    </a:lnL>
                    <a:lnR>
                      <a:noFill/>
                    </a:lnR>
                    <a:lnT>
                      <a:noFill/>
                    </a:lnT>
                    <a:lnB>
                      <a:noFill/>
                    </a:lnB>
                    <a:lnTlToBr>
                      <a:noFill/>
                    </a:lnTlToBr>
                    <a:lnBlToTr>
                      <a:noFill/>
                    </a:lnBlToTr>
                    <a:solidFill>
                      <a:srgbClr val="EEDDFF"/>
                    </a:solidFill>
                  </a:tcPr>
                </a:tc>
                <a:tc vMerge="1">
                  <a:txBody>
                    <a:bodyPr/>
                    <a:lstStyle/>
                    <a:p>
                      <a:endParaRPr lang="en-US"/>
                    </a:p>
                  </a:txBody>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Cambria" panose="02040503050406030204" pitchFamily="18" charset="0"/>
                      </a:endParaRPr>
                    </a:p>
                  </a:txBody>
                  <a:tcPr marL="92075" marR="92075" marT="46038" marB="46038" horzOverflow="overflow">
                    <a:lnL>
                      <a:noFill/>
                    </a:lnL>
                    <a:lnR>
                      <a:noFill/>
                    </a:lnR>
                    <a:lnT>
                      <a:noFill/>
                    </a:lnT>
                    <a:lnB>
                      <a:noFill/>
                    </a:lnB>
                    <a:lnTlToBr>
                      <a:noFill/>
                    </a:lnTlToBr>
                    <a:lnBlToTr>
                      <a:noFill/>
                    </a:lnBlToTr>
                    <a:solidFill>
                      <a:srgbClr val="EEDDFF"/>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a:txBody>
                  <a:tcPr marL="92075" marR="92075" marT="46038" marB="46038" horzOverflow="overflow">
                    <a:lnL>
                      <a:noFill/>
                    </a:lnL>
                    <a:lnR cap="flat">
                      <a:noFill/>
                    </a:lnR>
                    <a:lnT>
                      <a:noFill/>
                    </a:lnT>
                    <a:lnB>
                      <a:noFill/>
                    </a:lnB>
                    <a:lnTlToBr>
                      <a:noFill/>
                    </a:lnTlToBr>
                    <a:lnBlToTr>
                      <a:noFill/>
                    </a:lnBlToTr>
                    <a:solidFill>
                      <a:srgbClr val="EEDDFF"/>
                    </a:solidFill>
                  </a:tcPr>
                </a:tc>
                <a:extLst>
                  <a:ext uri="{0D108BD9-81ED-4DB2-BD59-A6C34878D82A}">
                    <a16:rowId xmlns:a16="http://schemas.microsoft.com/office/drawing/2014/main" val="10002"/>
                  </a:ext>
                </a:extLst>
              </a:tr>
              <a:tr h="285750">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B0080"/>
                          </a:solidFill>
                          <a:effectLst/>
                          <a:latin typeface="Cambria" panose="02040503050406030204" pitchFamily="18" charset="0"/>
                          <a:cs typeface="Arial" charset="0"/>
                          <a:hlinkClick r:id="rId5" tooltip="Kilobyte"/>
                        </a:rPr>
                        <a:t>kilobyte</a:t>
                      </a:r>
                      <a:r>
                        <a:rPr kumimoji="0" lang="en-US" sz="1400" b="0" i="0" u="none" strike="noStrike" cap="none" normalizeH="0" baseline="0" dirty="0">
                          <a:ln>
                            <a:noFill/>
                          </a:ln>
                          <a:solidFill>
                            <a:srgbClr val="000000"/>
                          </a:solidFill>
                          <a:effectLst/>
                          <a:latin typeface="Cambria" panose="02040503050406030204" pitchFamily="18" charset="0"/>
                          <a:cs typeface="Arial" charset="0"/>
                        </a:rPr>
                        <a:t> (kB)</a:t>
                      </a:r>
                      <a:endParaRPr kumimoji="0" lang="en-US" sz="1400" b="0" i="0" u="none" strike="noStrike" cap="none" normalizeH="0" baseline="0" dirty="0">
                        <a:ln>
                          <a:noFill/>
                        </a:ln>
                        <a:solidFill>
                          <a:schemeClr val="tx1"/>
                        </a:solidFill>
                        <a:effectLst/>
                        <a:latin typeface="Cambria" panose="02040503050406030204" pitchFamily="18" charset="0"/>
                      </a:endParaRPr>
                    </a:p>
                  </a:txBody>
                  <a:tcPr marL="92075" marR="92075" marT="46038" marB="46038" horzOverflow="overflow">
                    <a:lnL cap="flat">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mbria" panose="02040503050406030204" pitchFamily="18" charset="0"/>
                          <a:cs typeface="Arial" charset="0"/>
                        </a:rPr>
                        <a:t>10</a:t>
                      </a:r>
                      <a:r>
                        <a:rPr kumimoji="0" lang="en-US" sz="1400" b="0" i="0" u="none" strike="noStrike" cap="none" normalizeH="0" baseline="30000" dirty="0">
                          <a:ln>
                            <a:noFill/>
                          </a:ln>
                          <a:solidFill>
                            <a:srgbClr val="000000"/>
                          </a:solidFill>
                          <a:effectLst/>
                          <a:latin typeface="Cambria" panose="02040503050406030204" pitchFamily="18" charset="0"/>
                          <a:cs typeface="Arial" charset="0"/>
                        </a:rPr>
                        <a:t>3</a:t>
                      </a:r>
                      <a:endParaRPr kumimoji="0" lang="en-US" sz="1400" b="0" i="0" u="none" strike="noStrike" cap="none" normalizeH="0" baseline="0" dirty="0">
                        <a:ln>
                          <a:noFill/>
                        </a:ln>
                        <a:solidFill>
                          <a:schemeClr val="tx1"/>
                        </a:solidFill>
                        <a:effectLst/>
                        <a:latin typeface="Cambria" panose="02040503050406030204"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mbria" panose="02040503050406030204" pitchFamily="18" charset="0"/>
                          <a:cs typeface="Arial" charset="0"/>
                        </a:rPr>
                        <a:t>2</a:t>
                      </a:r>
                      <a:r>
                        <a:rPr kumimoji="0" lang="en-US" sz="1400" b="0" i="0" u="none" strike="noStrike" cap="none" normalizeH="0" baseline="30000" dirty="0">
                          <a:ln>
                            <a:noFill/>
                          </a:ln>
                          <a:solidFill>
                            <a:srgbClr val="000000"/>
                          </a:solidFill>
                          <a:effectLst/>
                          <a:latin typeface="Cambria" panose="02040503050406030204" pitchFamily="18" charset="0"/>
                          <a:cs typeface="Arial" charset="0"/>
                        </a:rPr>
                        <a:t>10</a:t>
                      </a:r>
                      <a:endParaRPr kumimoji="0" lang="en-US" sz="1400" b="0" i="0" u="none" strike="noStrike" cap="none" normalizeH="0" baseline="0" dirty="0">
                        <a:ln>
                          <a:noFill/>
                        </a:ln>
                        <a:solidFill>
                          <a:schemeClr val="tx1"/>
                        </a:solidFill>
                        <a:effectLst/>
                        <a:latin typeface="Cambria" panose="02040503050406030204"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Cambria" panose="02040503050406030204"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a:txBody>
                  <a:tcPr marL="92075" marR="92075" marT="46038" marB="46038" horzOverflow="overflow">
                    <a:lnL>
                      <a:noFill/>
                    </a:lnL>
                    <a:lnR cap="flat">
                      <a:noFill/>
                    </a:lnR>
                    <a:lnT>
                      <a:noFill/>
                    </a:lnT>
                    <a:lnB>
                      <a:noFill/>
                    </a:lnB>
                    <a:lnTlToBr>
                      <a:noFill/>
                    </a:lnTlToBr>
                    <a:lnBlToTr>
                      <a:noFill/>
                    </a:lnBlToTr>
                    <a:solidFill>
                      <a:srgbClr val="F9F9F9"/>
                    </a:solidFill>
                  </a:tcPr>
                </a:tc>
                <a:extLst>
                  <a:ext uri="{0D108BD9-81ED-4DB2-BD59-A6C34878D82A}">
                    <a16:rowId xmlns:a16="http://schemas.microsoft.com/office/drawing/2014/main" val="10003"/>
                  </a:ext>
                </a:extLst>
              </a:tr>
              <a:tr h="284163">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B0080"/>
                          </a:solidFill>
                          <a:effectLst/>
                          <a:latin typeface="Cambria" panose="02040503050406030204" pitchFamily="18" charset="0"/>
                          <a:cs typeface="Arial" charset="0"/>
                          <a:hlinkClick r:id="rId6" tooltip="Megabyte"/>
                        </a:rPr>
                        <a:t>megabyte</a:t>
                      </a:r>
                      <a:r>
                        <a:rPr kumimoji="0" lang="en-US" sz="1400" b="0" i="0" u="none" strike="noStrike" cap="none" normalizeH="0" baseline="0" dirty="0">
                          <a:ln>
                            <a:noFill/>
                          </a:ln>
                          <a:solidFill>
                            <a:srgbClr val="000000"/>
                          </a:solidFill>
                          <a:effectLst/>
                          <a:latin typeface="Cambria" panose="02040503050406030204" pitchFamily="18" charset="0"/>
                          <a:cs typeface="Arial" charset="0"/>
                        </a:rPr>
                        <a:t> (MB)</a:t>
                      </a:r>
                      <a:endParaRPr kumimoji="0" lang="en-US" sz="1400" b="0" i="0" u="none" strike="noStrike" cap="none" normalizeH="0" baseline="0" dirty="0">
                        <a:ln>
                          <a:noFill/>
                        </a:ln>
                        <a:solidFill>
                          <a:schemeClr val="tx1"/>
                        </a:solidFill>
                        <a:effectLst/>
                        <a:latin typeface="Cambria" panose="02040503050406030204" pitchFamily="18" charset="0"/>
                      </a:endParaRPr>
                    </a:p>
                  </a:txBody>
                  <a:tcPr marL="92075" marR="92075" marT="46038" marB="46038" horzOverflow="overflow">
                    <a:lnL cap="flat">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Cambria" panose="02040503050406030204" pitchFamily="18" charset="0"/>
                          <a:cs typeface="Arial" charset="0"/>
                        </a:rPr>
                        <a:t>10</a:t>
                      </a:r>
                      <a:r>
                        <a:rPr kumimoji="0" lang="en-US" sz="1400" b="0" i="0" u="none" strike="noStrike" cap="none" normalizeH="0" baseline="30000">
                          <a:ln>
                            <a:noFill/>
                          </a:ln>
                          <a:solidFill>
                            <a:srgbClr val="000000"/>
                          </a:solidFill>
                          <a:effectLst/>
                          <a:latin typeface="Cambria" panose="02040503050406030204" pitchFamily="18" charset="0"/>
                          <a:cs typeface="Arial" charset="0"/>
                        </a:rPr>
                        <a:t>6</a:t>
                      </a:r>
                      <a:endParaRPr kumimoji="0" lang="en-US" sz="1400" b="0" i="0" u="none" strike="noStrike" cap="none" normalizeH="0" baseline="0">
                        <a:ln>
                          <a:noFill/>
                        </a:ln>
                        <a:solidFill>
                          <a:schemeClr val="tx1"/>
                        </a:solidFill>
                        <a:effectLst/>
                        <a:latin typeface="Cambria" panose="02040503050406030204"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mbria" panose="02040503050406030204" pitchFamily="18" charset="0"/>
                          <a:cs typeface="Arial" charset="0"/>
                        </a:rPr>
                        <a:t>2</a:t>
                      </a:r>
                      <a:r>
                        <a:rPr kumimoji="0" lang="en-US" sz="1400" b="0" i="0" u="none" strike="noStrike" cap="none" normalizeH="0" baseline="30000" dirty="0">
                          <a:ln>
                            <a:noFill/>
                          </a:ln>
                          <a:solidFill>
                            <a:srgbClr val="000000"/>
                          </a:solidFill>
                          <a:effectLst/>
                          <a:latin typeface="Cambria" panose="02040503050406030204" pitchFamily="18" charset="0"/>
                          <a:cs typeface="Arial" charset="0"/>
                        </a:rPr>
                        <a:t>20</a:t>
                      </a:r>
                      <a:endParaRPr kumimoji="0" lang="en-US" sz="1400" b="0" i="0" u="none" strike="noStrike" cap="none" normalizeH="0" baseline="0" dirty="0">
                        <a:ln>
                          <a:noFill/>
                        </a:ln>
                        <a:solidFill>
                          <a:schemeClr val="tx1"/>
                        </a:solidFill>
                        <a:effectLst/>
                        <a:latin typeface="Cambria" panose="02040503050406030204"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Cambria" panose="02040503050406030204"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a:txBody>
                  <a:tcPr marL="92075" marR="92075" marT="46038" marB="46038" horzOverflow="overflow">
                    <a:lnL>
                      <a:noFill/>
                    </a:lnL>
                    <a:lnR cap="flat">
                      <a:noFill/>
                    </a:lnR>
                    <a:lnT>
                      <a:noFill/>
                    </a:lnT>
                    <a:lnB>
                      <a:noFill/>
                    </a:lnB>
                    <a:lnTlToBr>
                      <a:noFill/>
                    </a:lnTlToBr>
                    <a:lnBlToTr>
                      <a:noFill/>
                    </a:lnBlToTr>
                    <a:solidFill>
                      <a:srgbClr val="F9F9F9"/>
                    </a:solidFill>
                  </a:tcPr>
                </a:tc>
                <a:extLst>
                  <a:ext uri="{0D108BD9-81ED-4DB2-BD59-A6C34878D82A}">
                    <a16:rowId xmlns:a16="http://schemas.microsoft.com/office/drawing/2014/main" val="10004"/>
                  </a:ext>
                </a:extLst>
              </a:tr>
              <a:tr h="285750">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B0080"/>
                          </a:solidFill>
                          <a:effectLst/>
                          <a:latin typeface="Cambria" panose="02040503050406030204" pitchFamily="18" charset="0"/>
                          <a:cs typeface="Arial" charset="0"/>
                          <a:hlinkClick r:id="rId7" tooltip="Gigabyte"/>
                        </a:rPr>
                        <a:t>gigabyte</a:t>
                      </a:r>
                      <a:r>
                        <a:rPr kumimoji="0" lang="en-US" sz="1400" b="0" i="0" u="none" strike="noStrike" cap="none" normalizeH="0" baseline="0" dirty="0">
                          <a:ln>
                            <a:noFill/>
                          </a:ln>
                          <a:solidFill>
                            <a:srgbClr val="000000"/>
                          </a:solidFill>
                          <a:effectLst/>
                          <a:latin typeface="Cambria" panose="02040503050406030204" pitchFamily="18" charset="0"/>
                          <a:cs typeface="Arial" charset="0"/>
                        </a:rPr>
                        <a:t> (GB)</a:t>
                      </a:r>
                      <a:endParaRPr kumimoji="0" lang="en-US" sz="1400" b="0" i="0" u="none" strike="noStrike" cap="none" normalizeH="0" baseline="0" dirty="0">
                        <a:ln>
                          <a:noFill/>
                        </a:ln>
                        <a:solidFill>
                          <a:schemeClr val="tx1"/>
                        </a:solidFill>
                        <a:effectLst/>
                        <a:latin typeface="Cambria" panose="02040503050406030204" pitchFamily="18" charset="0"/>
                      </a:endParaRPr>
                    </a:p>
                  </a:txBody>
                  <a:tcPr marL="92075" marR="92075" marT="46038" marB="46038" horzOverflow="overflow">
                    <a:lnL cap="flat">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mbria" panose="02040503050406030204" pitchFamily="18" charset="0"/>
                          <a:cs typeface="Arial" charset="0"/>
                        </a:rPr>
                        <a:t>10</a:t>
                      </a:r>
                      <a:r>
                        <a:rPr kumimoji="0" lang="en-US" sz="1400" b="0" i="0" u="none" strike="noStrike" cap="none" normalizeH="0" baseline="30000" dirty="0">
                          <a:ln>
                            <a:noFill/>
                          </a:ln>
                          <a:solidFill>
                            <a:srgbClr val="000000"/>
                          </a:solidFill>
                          <a:effectLst/>
                          <a:latin typeface="Cambria" panose="02040503050406030204" pitchFamily="18" charset="0"/>
                          <a:cs typeface="Arial" charset="0"/>
                        </a:rPr>
                        <a:t>9</a:t>
                      </a:r>
                      <a:endParaRPr kumimoji="0" lang="en-US" sz="1400" b="0" i="0" u="none" strike="noStrike" cap="none" normalizeH="0" baseline="0" dirty="0">
                        <a:ln>
                          <a:noFill/>
                        </a:ln>
                        <a:solidFill>
                          <a:schemeClr val="tx1"/>
                        </a:solidFill>
                        <a:effectLst/>
                        <a:latin typeface="Cambria" panose="02040503050406030204"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Cambria" panose="02040503050406030204" pitchFamily="18" charset="0"/>
                          <a:cs typeface="Arial" charset="0"/>
                        </a:rPr>
                        <a:t>2</a:t>
                      </a:r>
                      <a:r>
                        <a:rPr kumimoji="0" lang="en-US" sz="1400" b="0" i="0" u="none" strike="noStrike" cap="none" normalizeH="0" baseline="30000">
                          <a:ln>
                            <a:noFill/>
                          </a:ln>
                          <a:solidFill>
                            <a:srgbClr val="000000"/>
                          </a:solidFill>
                          <a:effectLst/>
                          <a:latin typeface="Cambria" panose="02040503050406030204" pitchFamily="18" charset="0"/>
                          <a:cs typeface="Arial" charset="0"/>
                        </a:rPr>
                        <a:t>30</a:t>
                      </a:r>
                      <a:endParaRPr kumimoji="0" lang="en-US" sz="1400" b="0" i="0" u="none" strike="noStrike" cap="none" normalizeH="0" baseline="0">
                        <a:ln>
                          <a:noFill/>
                        </a:ln>
                        <a:solidFill>
                          <a:schemeClr val="tx1"/>
                        </a:solidFill>
                        <a:effectLst/>
                        <a:latin typeface="Cambria" panose="02040503050406030204"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Cambria" panose="02040503050406030204"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a:txBody>
                  <a:tcPr marL="92075" marR="92075" marT="46038" marB="46038" horzOverflow="overflow">
                    <a:lnL>
                      <a:noFill/>
                    </a:lnL>
                    <a:lnR cap="flat">
                      <a:noFill/>
                    </a:lnR>
                    <a:lnT>
                      <a:noFill/>
                    </a:lnT>
                    <a:lnB>
                      <a:noFill/>
                    </a:lnB>
                    <a:lnTlToBr>
                      <a:noFill/>
                    </a:lnTlToBr>
                    <a:lnBlToTr>
                      <a:noFill/>
                    </a:lnBlToTr>
                    <a:solidFill>
                      <a:srgbClr val="F9F9F9"/>
                    </a:solidFill>
                  </a:tcPr>
                </a:tc>
                <a:extLst>
                  <a:ext uri="{0D108BD9-81ED-4DB2-BD59-A6C34878D82A}">
                    <a16:rowId xmlns:a16="http://schemas.microsoft.com/office/drawing/2014/main" val="10005"/>
                  </a:ext>
                </a:extLst>
              </a:tr>
              <a:tr h="285750">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B0080"/>
                          </a:solidFill>
                          <a:effectLst/>
                          <a:latin typeface="Cambria" panose="02040503050406030204" pitchFamily="18" charset="0"/>
                          <a:cs typeface="Arial" charset="0"/>
                          <a:hlinkClick r:id="rId8" tooltip="Terabyte"/>
                        </a:rPr>
                        <a:t>terabyte</a:t>
                      </a:r>
                      <a:r>
                        <a:rPr kumimoji="0" lang="en-US" sz="1400" b="0" i="0" u="none" strike="noStrike" cap="none" normalizeH="0" baseline="0" dirty="0">
                          <a:ln>
                            <a:noFill/>
                          </a:ln>
                          <a:solidFill>
                            <a:srgbClr val="000000"/>
                          </a:solidFill>
                          <a:effectLst/>
                          <a:latin typeface="Cambria" panose="02040503050406030204" pitchFamily="18" charset="0"/>
                          <a:cs typeface="Arial" charset="0"/>
                        </a:rPr>
                        <a:t> (TB)</a:t>
                      </a:r>
                      <a:endParaRPr kumimoji="0" lang="en-US" sz="1400" b="0" i="0" u="none" strike="noStrike" cap="none" normalizeH="0" baseline="0" dirty="0">
                        <a:ln>
                          <a:noFill/>
                        </a:ln>
                        <a:solidFill>
                          <a:schemeClr val="tx1"/>
                        </a:solidFill>
                        <a:effectLst/>
                        <a:latin typeface="Cambria" panose="02040503050406030204" pitchFamily="18" charset="0"/>
                      </a:endParaRPr>
                    </a:p>
                  </a:txBody>
                  <a:tcPr marL="92075" marR="92075" marT="46038" marB="46038" horzOverflow="overflow">
                    <a:lnL cap="flat">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Cambria" panose="02040503050406030204" pitchFamily="18" charset="0"/>
                          <a:cs typeface="Arial" charset="0"/>
                        </a:rPr>
                        <a:t>10</a:t>
                      </a:r>
                      <a:r>
                        <a:rPr kumimoji="0" lang="en-US" sz="1400" b="0" i="0" u="none" strike="noStrike" cap="none" normalizeH="0" baseline="30000">
                          <a:ln>
                            <a:noFill/>
                          </a:ln>
                          <a:solidFill>
                            <a:srgbClr val="000000"/>
                          </a:solidFill>
                          <a:effectLst/>
                          <a:latin typeface="Cambria" panose="02040503050406030204" pitchFamily="18" charset="0"/>
                          <a:cs typeface="Arial" charset="0"/>
                        </a:rPr>
                        <a:t>12</a:t>
                      </a:r>
                      <a:endParaRPr kumimoji="0" lang="en-US" sz="1400" b="0" i="0" u="none" strike="noStrike" cap="none" normalizeH="0" baseline="0">
                        <a:ln>
                          <a:noFill/>
                        </a:ln>
                        <a:solidFill>
                          <a:schemeClr val="tx1"/>
                        </a:solidFill>
                        <a:effectLst/>
                        <a:latin typeface="Cambria" panose="02040503050406030204"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Cambria" panose="02040503050406030204" pitchFamily="18" charset="0"/>
                          <a:cs typeface="Arial" charset="0"/>
                        </a:rPr>
                        <a:t>2</a:t>
                      </a:r>
                      <a:r>
                        <a:rPr kumimoji="0" lang="en-US" sz="1400" b="0" i="0" u="none" strike="noStrike" cap="none" normalizeH="0" baseline="30000">
                          <a:ln>
                            <a:noFill/>
                          </a:ln>
                          <a:solidFill>
                            <a:srgbClr val="000000"/>
                          </a:solidFill>
                          <a:effectLst/>
                          <a:latin typeface="Cambria" panose="02040503050406030204" pitchFamily="18" charset="0"/>
                          <a:cs typeface="Arial" charset="0"/>
                        </a:rPr>
                        <a:t>40</a:t>
                      </a:r>
                      <a:endParaRPr kumimoji="0" lang="en-US" sz="1400" b="0" i="0" u="none" strike="noStrike" cap="none" normalizeH="0" baseline="0">
                        <a:ln>
                          <a:noFill/>
                        </a:ln>
                        <a:solidFill>
                          <a:schemeClr val="tx1"/>
                        </a:solidFill>
                        <a:effectLst/>
                        <a:latin typeface="Cambria" panose="02040503050406030204"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Cambria" panose="02040503050406030204"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a:txBody>
                  <a:tcPr marL="92075" marR="92075" marT="46038" marB="46038" horzOverflow="overflow">
                    <a:lnL>
                      <a:noFill/>
                    </a:lnL>
                    <a:lnR cap="flat">
                      <a:noFill/>
                    </a:lnR>
                    <a:lnT>
                      <a:noFill/>
                    </a:lnT>
                    <a:lnB>
                      <a:noFill/>
                    </a:lnB>
                    <a:lnTlToBr>
                      <a:noFill/>
                    </a:lnTlToBr>
                    <a:lnBlToTr>
                      <a:noFill/>
                    </a:lnBlToTr>
                    <a:solidFill>
                      <a:srgbClr val="F9F9F9"/>
                    </a:solidFill>
                  </a:tcPr>
                </a:tc>
                <a:extLst>
                  <a:ext uri="{0D108BD9-81ED-4DB2-BD59-A6C34878D82A}">
                    <a16:rowId xmlns:a16="http://schemas.microsoft.com/office/drawing/2014/main" val="10006"/>
                  </a:ext>
                </a:extLst>
              </a:tr>
              <a:tr h="284163">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B0080"/>
                          </a:solidFill>
                          <a:effectLst/>
                          <a:latin typeface="Cambria" panose="02040503050406030204" pitchFamily="18" charset="0"/>
                          <a:cs typeface="Arial" charset="0"/>
                          <a:hlinkClick r:id="rId9" tooltip="Petabyte"/>
                        </a:rPr>
                        <a:t>petabyte</a:t>
                      </a:r>
                      <a:r>
                        <a:rPr kumimoji="0" lang="en-US" sz="1400" b="0" i="0" u="none" strike="noStrike" cap="none" normalizeH="0" baseline="0" dirty="0">
                          <a:ln>
                            <a:noFill/>
                          </a:ln>
                          <a:solidFill>
                            <a:srgbClr val="000000"/>
                          </a:solidFill>
                          <a:effectLst/>
                          <a:latin typeface="Cambria" panose="02040503050406030204" pitchFamily="18" charset="0"/>
                          <a:cs typeface="Arial" charset="0"/>
                        </a:rPr>
                        <a:t> (PB)</a:t>
                      </a:r>
                      <a:endParaRPr kumimoji="0" lang="en-US" sz="1400" b="0" i="0" u="none" strike="noStrike" cap="none" normalizeH="0" baseline="0" dirty="0">
                        <a:ln>
                          <a:noFill/>
                        </a:ln>
                        <a:solidFill>
                          <a:schemeClr val="tx1"/>
                        </a:solidFill>
                        <a:effectLst/>
                        <a:latin typeface="Cambria" panose="02040503050406030204" pitchFamily="18" charset="0"/>
                      </a:endParaRPr>
                    </a:p>
                  </a:txBody>
                  <a:tcPr marL="92075" marR="92075" marT="46038" marB="46038" horzOverflow="overflow">
                    <a:lnL cap="flat">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mbria" panose="02040503050406030204" pitchFamily="18" charset="0"/>
                          <a:cs typeface="Arial" charset="0"/>
                        </a:rPr>
                        <a:t>10</a:t>
                      </a:r>
                      <a:r>
                        <a:rPr kumimoji="0" lang="en-US" sz="1400" b="0" i="0" u="none" strike="noStrike" cap="none" normalizeH="0" baseline="30000" dirty="0">
                          <a:ln>
                            <a:noFill/>
                          </a:ln>
                          <a:solidFill>
                            <a:srgbClr val="000000"/>
                          </a:solidFill>
                          <a:effectLst/>
                          <a:latin typeface="Cambria" panose="02040503050406030204" pitchFamily="18" charset="0"/>
                          <a:cs typeface="Arial" charset="0"/>
                        </a:rPr>
                        <a:t>15</a:t>
                      </a:r>
                      <a:endParaRPr kumimoji="0" lang="en-US" sz="1400" b="0" i="0" u="none" strike="noStrike" cap="none" normalizeH="0" baseline="0" dirty="0">
                        <a:ln>
                          <a:noFill/>
                        </a:ln>
                        <a:solidFill>
                          <a:schemeClr val="tx1"/>
                        </a:solidFill>
                        <a:effectLst/>
                        <a:latin typeface="Cambria" panose="02040503050406030204"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mbria" panose="02040503050406030204" pitchFamily="18" charset="0"/>
                          <a:cs typeface="Arial" charset="0"/>
                        </a:rPr>
                        <a:t>2</a:t>
                      </a:r>
                      <a:r>
                        <a:rPr kumimoji="0" lang="en-US" sz="1400" b="0" i="0" u="none" strike="noStrike" cap="none" normalizeH="0" baseline="30000" dirty="0">
                          <a:ln>
                            <a:noFill/>
                          </a:ln>
                          <a:solidFill>
                            <a:srgbClr val="000000"/>
                          </a:solidFill>
                          <a:effectLst/>
                          <a:latin typeface="Cambria" panose="02040503050406030204" pitchFamily="18" charset="0"/>
                          <a:cs typeface="Arial" charset="0"/>
                        </a:rPr>
                        <a:t>50</a:t>
                      </a:r>
                      <a:endParaRPr kumimoji="0" lang="en-US" sz="1400" b="0" i="0" u="none" strike="noStrike" cap="none" normalizeH="0" baseline="0" dirty="0">
                        <a:ln>
                          <a:noFill/>
                        </a:ln>
                        <a:solidFill>
                          <a:schemeClr val="tx1"/>
                        </a:solidFill>
                        <a:effectLst/>
                        <a:latin typeface="Cambria" panose="02040503050406030204"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Cambria" panose="02040503050406030204"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a:txBody>
                  <a:tcPr marL="92075" marR="92075" marT="46038" marB="46038" horzOverflow="overflow">
                    <a:lnL>
                      <a:noFill/>
                    </a:lnL>
                    <a:lnR cap="flat">
                      <a:noFill/>
                    </a:lnR>
                    <a:lnT>
                      <a:noFill/>
                    </a:lnT>
                    <a:lnB>
                      <a:noFill/>
                    </a:lnB>
                    <a:lnTlToBr>
                      <a:noFill/>
                    </a:lnTlToBr>
                    <a:lnBlToTr>
                      <a:noFill/>
                    </a:lnBlToTr>
                    <a:solidFill>
                      <a:srgbClr val="F9F9F9"/>
                    </a:solidFill>
                  </a:tcPr>
                </a:tc>
                <a:extLst>
                  <a:ext uri="{0D108BD9-81ED-4DB2-BD59-A6C34878D82A}">
                    <a16:rowId xmlns:a16="http://schemas.microsoft.com/office/drawing/2014/main" val="10007"/>
                  </a:ext>
                </a:extLst>
              </a:tr>
              <a:tr h="285750">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r>
                        <a:rPr kumimoji="0" lang="ro-RO" sz="1400" b="1" i="0" u="none" strike="noStrike" cap="none" normalizeH="0" baseline="0" noProof="0" dirty="0">
                          <a:ln>
                            <a:noFill/>
                          </a:ln>
                          <a:solidFill>
                            <a:srgbClr val="000000"/>
                          </a:solidFill>
                          <a:effectLst/>
                          <a:latin typeface="Cambria" panose="02040503050406030204" pitchFamily="18" charset="0"/>
                          <a:cs typeface="Arial" charset="0"/>
                        </a:rPr>
                        <a:t>exabyte</a:t>
                      </a:r>
                      <a:r>
                        <a:rPr kumimoji="0" lang="en-US" sz="1400" b="0" i="0" u="none" strike="noStrike" cap="none" normalizeH="0" baseline="0" dirty="0">
                          <a:ln>
                            <a:noFill/>
                          </a:ln>
                          <a:solidFill>
                            <a:srgbClr val="000000"/>
                          </a:solidFill>
                          <a:effectLst/>
                          <a:latin typeface="Cambria" panose="02040503050406030204" pitchFamily="18" charset="0"/>
                          <a:cs typeface="Arial" charset="0"/>
                        </a:rPr>
                        <a:t> (EB)</a:t>
                      </a:r>
                      <a:endParaRPr kumimoji="0" lang="en-US" sz="1400" b="0" i="0" u="none" strike="noStrike" cap="none" normalizeH="0" baseline="0" dirty="0">
                        <a:ln>
                          <a:noFill/>
                        </a:ln>
                        <a:solidFill>
                          <a:schemeClr val="tx1"/>
                        </a:solidFill>
                        <a:effectLst/>
                        <a:latin typeface="Cambria" panose="02040503050406030204" pitchFamily="18" charset="0"/>
                      </a:endParaRPr>
                    </a:p>
                  </a:txBody>
                  <a:tcPr marL="92075" marR="92075" marT="46038" marB="46038" horzOverflow="overflow">
                    <a:lnL cap="flat">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mbria" panose="02040503050406030204" pitchFamily="18" charset="0"/>
                          <a:cs typeface="Arial" charset="0"/>
                        </a:rPr>
                        <a:t>10</a:t>
                      </a:r>
                      <a:r>
                        <a:rPr kumimoji="0" lang="en-US" sz="1400" b="0" i="0" u="none" strike="noStrike" cap="none" normalizeH="0" baseline="30000" dirty="0">
                          <a:ln>
                            <a:noFill/>
                          </a:ln>
                          <a:solidFill>
                            <a:srgbClr val="000000"/>
                          </a:solidFill>
                          <a:effectLst/>
                          <a:latin typeface="Cambria" panose="02040503050406030204" pitchFamily="18" charset="0"/>
                          <a:cs typeface="Arial" charset="0"/>
                        </a:rPr>
                        <a:t>18</a:t>
                      </a:r>
                      <a:endParaRPr kumimoji="0" lang="en-US" sz="1400" b="0" i="0" u="none" strike="noStrike" cap="none" normalizeH="0" baseline="0" dirty="0">
                        <a:ln>
                          <a:noFill/>
                        </a:ln>
                        <a:solidFill>
                          <a:schemeClr val="tx1"/>
                        </a:solidFill>
                        <a:effectLst/>
                        <a:latin typeface="Cambria" panose="02040503050406030204"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mbria" panose="02040503050406030204" pitchFamily="18" charset="0"/>
                          <a:cs typeface="Arial" charset="0"/>
                        </a:rPr>
                        <a:t>2</a:t>
                      </a:r>
                      <a:r>
                        <a:rPr kumimoji="0" lang="en-US" sz="1400" b="0" i="0" u="none" strike="noStrike" cap="none" normalizeH="0" baseline="30000" dirty="0">
                          <a:ln>
                            <a:noFill/>
                          </a:ln>
                          <a:solidFill>
                            <a:srgbClr val="000000"/>
                          </a:solidFill>
                          <a:effectLst/>
                          <a:latin typeface="Cambria" panose="02040503050406030204" pitchFamily="18" charset="0"/>
                          <a:cs typeface="Arial" charset="0"/>
                        </a:rPr>
                        <a:t>60</a:t>
                      </a:r>
                      <a:endParaRPr kumimoji="0" lang="en-US" sz="1400" b="0" i="0" u="none" strike="noStrike" cap="none" normalizeH="0" baseline="0" dirty="0">
                        <a:ln>
                          <a:noFill/>
                        </a:ln>
                        <a:solidFill>
                          <a:schemeClr val="tx1"/>
                        </a:solidFill>
                        <a:effectLst/>
                        <a:latin typeface="Cambria" panose="02040503050406030204"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Cambria" panose="02040503050406030204"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a:txBody>
                  <a:tcPr marL="92075" marR="92075" marT="46038" marB="46038" horzOverflow="overflow">
                    <a:lnL>
                      <a:noFill/>
                    </a:lnL>
                    <a:lnR cap="flat">
                      <a:noFill/>
                    </a:lnR>
                    <a:lnT>
                      <a:noFill/>
                    </a:lnT>
                    <a:lnB>
                      <a:noFill/>
                    </a:lnB>
                    <a:lnTlToBr>
                      <a:noFill/>
                    </a:lnTlToBr>
                    <a:lnBlToTr>
                      <a:noFill/>
                    </a:lnBlToTr>
                    <a:solidFill>
                      <a:srgbClr val="F9F9F9"/>
                    </a:solidFill>
                  </a:tcPr>
                </a:tc>
                <a:extLst>
                  <a:ext uri="{0D108BD9-81ED-4DB2-BD59-A6C34878D82A}">
                    <a16:rowId xmlns:a16="http://schemas.microsoft.com/office/drawing/2014/main" val="10008"/>
                  </a:ext>
                </a:extLst>
              </a:tr>
              <a:tr h="284163">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0B0080"/>
                          </a:solidFill>
                          <a:effectLst/>
                          <a:latin typeface="Cambria" panose="02040503050406030204" pitchFamily="18" charset="0"/>
                          <a:cs typeface="Arial" charset="0"/>
                          <a:hlinkClick r:id="rId10" tooltip="Zettabyte"/>
                        </a:rPr>
                        <a:t>zettabyte</a:t>
                      </a:r>
                      <a:r>
                        <a:rPr kumimoji="0" lang="en-US" sz="1400" b="0" i="0" u="none" strike="noStrike" cap="none" normalizeH="0" baseline="0">
                          <a:ln>
                            <a:noFill/>
                          </a:ln>
                          <a:solidFill>
                            <a:srgbClr val="000000"/>
                          </a:solidFill>
                          <a:effectLst/>
                          <a:latin typeface="Cambria" panose="02040503050406030204" pitchFamily="18" charset="0"/>
                          <a:cs typeface="Arial" charset="0"/>
                        </a:rPr>
                        <a:t> (ZB)</a:t>
                      </a:r>
                      <a:endParaRPr kumimoji="0" lang="en-US" sz="1400" b="0" i="0" u="none" strike="noStrike" cap="none" normalizeH="0" baseline="0">
                        <a:ln>
                          <a:noFill/>
                        </a:ln>
                        <a:solidFill>
                          <a:schemeClr val="tx1"/>
                        </a:solidFill>
                        <a:effectLst/>
                        <a:latin typeface="Cambria" panose="02040503050406030204" pitchFamily="18" charset="0"/>
                      </a:endParaRPr>
                    </a:p>
                  </a:txBody>
                  <a:tcPr marL="92075" marR="92075" marT="46038" marB="46038" horzOverflow="overflow">
                    <a:lnL cap="flat">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Cambria" panose="02040503050406030204" pitchFamily="18" charset="0"/>
                          <a:cs typeface="Arial" charset="0"/>
                        </a:rPr>
                        <a:t>10</a:t>
                      </a:r>
                      <a:r>
                        <a:rPr kumimoji="0" lang="en-US" sz="1400" b="0" i="0" u="none" strike="noStrike" cap="none" normalizeH="0" baseline="30000">
                          <a:ln>
                            <a:noFill/>
                          </a:ln>
                          <a:solidFill>
                            <a:srgbClr val="000000"/>
                          </a:solidFill>
                          <a:effectLst/>
                          <a:latin typeface="Cambria" panose="02040503050406030204" pitchFamily="18" charset="0"/>
                          <a:cs typeface="Arial" charset="0"/>
                        </a:rPr>
                        <a:t>21</a:t>
                      </a:r>
                      <a:endParaRPr kumimoji="0" lang="en-US" sz="1400" b="0" i="0" u="none" strike="noStrike" cap="none" normalizeH="0" baseline="0">
                        <a:ln>
                          <a:noFill/>
                        </a:ln>
                        <a:solidFill>
                          <a:schemeClr val="tx1"/>
                        </a:solidFill>
                        <a:effectLst/>
                        <a:latin typeface="Cambria" panose="02040503050406030204"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mbria" panose="02040503050406030204" pitchFamily="18" charset="0"/>
                          <a:cs typeface="Arial" charset="0"/>
                        </a:rPr>
                        <a:t>2</a:t>
                      </a:r>
                      <a:r>
                        <a:rPr kumimoji="0" lang="en-US" sz="1400" b="0" i="0" u="none" strike="noStrike" cap="none" normalizeH="0" baseline="30000" dirty="0">
                          <a:ln>
                            <a:noFill/>
                          </a:ln>
                          <a:solidFill>
                            <a:srgbClr val="000000"/>
                          </a:solidFill>
                          <a:effectLst/>
                          <a:latin typeface="Cambria" panose="02040503050406030204" pitchFamily="18" charset="0"/>
                          <a:cs typeface="Arial" charset="0"/>
                        </a:rPr>
                        <a:t>70</a:t>
                      </a:r>
                      <a:endParaRPr kumimoji="0" lang="en-US" sz="1400" b="0" i="0" u="none" strike="noStrike" cap="none" normalizeH="0" baseline="0" dirty="0">
                        <a:ln>
                          <a:noFill/>
                        </a:ln>
                        <a:solidFill>
                          <a:schemeClr val="tx1"/>
                        </a:solidFill>
                        <a:effectLst/>
                        <a:latin typeface="Cambria" panose="02040503050406030204"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Cambria" panose="02040503050406030204"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a:txBody>
                  <a:tcPr marL="92075" marR="92075" marT="46038" marB="46038" horzOverflow="overflow">
                    <a:lnL>
                      <a:noFill/>
                    </a:lnL>
                    <a:lnR cap="flat">
                      <a:noFill/>
                    </a:lnR>
                    <a:lnT>
                      <a:noFill/>
                    </a:lnT>
                    <a:lnB>
                      <a:noFill/>
                    </a:lnB>
                    <a:lnTlToBr>
                      <a:noFill/>
                    </a:lnTlToBr>
                    <a:lnBlToTr>
                      <a:noFill/>
                    </a:lnBlToTr>
                    <a:solidFill>
                      <a:srgbClr val="F9F9F9"/>
                    </a:solidFill>
                  </a:tcPr>
                </a:tc>
                <a:extLst>
                  <a:ext uri="{0D108BD9-81ED-4DB2-BD59-A6C34878D82A}">
                    <a16:rowId xmlns:a16="http://schemas.microsoft.com/office/drawing/2014/main" val="10009"/>
                  </a:ext>
                </a:extLst>
              </a:tr>
              <a:tr h="285750">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0B0080"/>
                          </a:solidFill>
                          <a:effectLst/>
                          <a:latin typeface="Cambria" panose="02040503050406030204" pitchFamily="18" charset="0"/>
                          <a:cs typeface="Arial" charset="0"/>
                          <a:hlinkClick r:id="rId11" tooltip="Yottabyte"/>
                        </a:rPr>
                        <a:t>yottabyte</a:t>
                      </a:r>
                      <a:r>
                        <a:rPr kumimoji="0" lang="en-US" sz="1400" b="0" i="0" u="none" strike="noStrike" cap="none" normalizeH="0" baseline="0">
                          <a:ln>
                            <a:noFill/>
                          </a:ln>
                          <a:solidFill>
                            <a:srgbClr val="000000"/>
                          </a:solidFill>
                          <a:effectLst/>
                          <a:latin typeface="Cambria" panose="02040503050406030204" pitchFamily="18" charset="0"/>
                          <a:cs typeface="Arial" charset="0"/>
                        </a:rPr>
                        <a:t> (YB)</a:t>
                      </a:r>
                      <a:endParaRPr kumimoji="0" lang="en-US" sz="1400" b="0" i="0" u="none" strike="noStrike" cap="none" normalizeH="0" baseline="0">
                        <a:ln>
                          <a:noFill/>
                        </a:ln>
                        <a:solidFill>
                          <a:schemeClr val="tx1"/>
                        </a:solidFill>
                        <a:effectLst/>
                        <a:latin typeface="Cambria" panose="02040503050406030204" pitchFamily="18" charset="0"/>
                      </a:endParaRPr>
                    </a:p>
                  </a:txBody>
                  <a:tcPr marL="92075" marR="92075" marT="46038" marB="46038" horzOverflow="overflow">
                    <a:lnL cap="flat">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Cambria" panose="02040503050406030204" pitchFamily="18" charset="0"/>
                          <a:cs typeface="Arial" charset="0"/>
                        </a:rPr>
                        <a:t>10</a:t>
                      </a:r>
                      <a:r>
                        <a:rPr kumimoji="0" lang="en-US" sz="1400" b="0" i="0" u="none" strike="noStrike" cap="none" normalizeH="0" baseline="30000">
                          <a:ln>
                            <a:noFill/>
                          </a:ln>
                          <a:solidFill>
                            <a:srgbClr val="000000"/>
                          </a:solidFill>
                          <a:effectLst/>
                          <a:latin typeface="Cambria" panose="02040503050406030204" pitchFamily="18" charset="0"/>
                          <a:cs typeface="Arial" charset="0"/>
                        </a:rPr>
                        <a:t>24</a:t>
                      </a:r>
                      <a:endParaRPr kumimoji="0" lang="en-US" sz="1400" b="0" i="0" u="none" strike="noStrike" cap="none" normalizeH="0" baseline="0">
                        <a:ln>
                          <a:noFill/>
                        </a:ln>
                        <a:solidFill>
                          <a:schemeClr val="tx1"/>
                        </a:solidFill>
                        <a:effectLst/>
                        <a:latin typeface="Cambria" panose="02040503050406030204"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Cambria" panose="02040503050406030204" pitchFamily="18" charset="0"/>
                          <a:cs typeface="Arial" charset="0"/>
                        </a:rPr>
                        <a:t>2</a:t>
                      </a:r>
                      <a:r>
                        <a:rPr kumimoji="0" lang="en-US" sz="1400" b="0" i="0" u="none" strike="noStrike" cap="none" normalizeH="0" baseline="30000" dirty="0">
                          <a:ln>
                            <a:noFill/>
                          </a:ln>
                          <a:solidFill>
                            <a:srgbClr val="000000"/>
                          </a:solidFill>
                          <a:effectLst/>
                          <a:latin typeface="Cambria" panose="02040503050406030204" pitchFamily="18" charset="0"/>
                          <a:cs typeface="Arial" charset="0"/>
                        </a:rPr>
                        <a:t>80</a:t>
                      </a:r>
                      <a:endParaRPr kumimoji="0" lang="en-US" sz="1400" b="0" i="0" u="none" strike="noStrike" cap="none" normalizeH="0" baseline="0" dirty="0">
                        <a:ln>
                          <a:noFill/>
                        </a:ln>
                        <a:solidFill>
                          <a:schemeClr val="tx1"/>
                        </a:solidFill>
                        <a:effectLst/>
                        <a:latin typeface="Cambria" panose="02040503050406030204"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Cambria" panose="02040503050406030204"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a:txBody>
                  <a:tcPr marL="92075" marR="92075" marT="46038" marB="46038" horzOverflow="overflow">
                    <a:lnL>
                      <a:noFill/>
                    </a:lnL>
                    <a:lnR cap="flat">
                      <a:noFill/>
                    </a:lnR>
                    <a:lnT>
                      <a:noFill/>
                    </a:lnT>
                    <a:lnB>
                      <a:noFill/>
                    </a:lnB>
                    <a:lnTlToBr>
                      <a:noFill/>
                    </a:lnTlToBr>
                    <a:lnBlToTr>
                      <a:noFill/>
                    </a:lnBlToTr>
                    <a:solidFill>
                      <a:srgbClr val="F9F9F9"/>
                    </a:solidFill>
                  </a:tcPr>
                </a:tc>
                <a:extLst>
                  <a:ext uri="{0D108BD9-81ED-4DB2-BD59-A6C34878D82A}">
                    <a16:rowId xmlns:a16="http://schemas.microsoft.com/office/drawing/2014/main" val="10010"/>
                  </a:ext>
                </a:extLst>
              </a:tr>
              <a:tr h="474663">
                <a:tc gridSpan="5">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Cambria" panose="02040503050406030204" pitchFamily="18" charset="0"/>
                      </a:endParaRPr>
                    </a:p>
                  </a:txBody>
                  <a:tcPr marL="92075" marR="92075" marT="46038" marB="46038" horzOverflow="overflow">
                    <a:lnL cap="flat">
                      <a:noFill/>
                    </a:lnL>
                    <a:lnR cap="flat">
                      <a:noFill/>
                    </a:lnR>
                    <a:lnT>
                      <a:noFill/>
                    </a:lnT>
                    <a:lnB cap="flat">
                      <a:noFill/>
                    </a:lnB>
                    <a:lnTlToBr>
                      <a:noFill/>
                    </a:lnTlToBr>
                    <a:lnBlToTr>
                      <a:noFill/>
                    </a:lnBlToTr>
                    <a:solidFill>
                      <a:srgbClr val="DDDD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544815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ro-RO" altLang="en-US" dirty="0">
                <a:latin typeface="Cambria" panose="02040503050406030204" pitchFamily="18" charset="0"/>
                <a:cs typeface="Times New Roman" pitchFamily="18" charset="0"/>
              </a:rPr>
              <a:t>NTFS</a:t>
            </a:r>
            <a:r>
              <a:rPr lang="en-US" altLang="en-US" dirty="0">
                <a:latin typeface="Cambria" panose="02040503050406030204" pitchFamily="18" charset="0"/>
                <a:cs typeface="Times New Roman" pitchFamily="18" charset="0"/>
              </a:rPr>
              <a:t> characteristics</a:t>
            </a:r>
            <a:endParaRPr lang="ro-RO" altLang="en-US" dirty="0">
              <a:latin typeface="Cambria" panose="02040503050406030204" pitchFamily="18" charset="0"/>
              <a:cs typeface="Times New Roman" pitchFamily="18" charset="0"/>
            </a:endParaRPr>
          </a:p>
        </p:txBody>
      </p:sp>
      <p:sp>
        <p:nvSpPr>
          <p:cNvPr id="26627" name="Rectangle 3"/>
          <p:cNvSpPr>
            <a:spLocks noChangeArrowheads="1"/>
          </p:cNvSpPr>
          <p:nvPr/>
        </p:nvSpPr>
        <p:spPr bwMode="auto">
          <a:xfrm>
            <a:off x="1728788" y="-811213"/>
            <a:ext cx="29848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20000"/>
              </a:spcBef>
              <a:spcAft>
                <a:spcPct val="25000"/>
              </a:spcAft>
              <a:buClr>
                <a:schemeClr val="tx2"/>
              </a:buClr>
              <a:buChar char="•"/>
              <a:defRPr sz="2000">
                <a:solidFill>
                  <a:schemeClr val="tx1"/>
                </a:solidFill>
                <a:latin typeface="Arial" charset="0"/>
              </a:defRPr>
            </a:lvl6pPr>
            <a:lvl7pPr marL="2971800" indent="-228600" eaLnBrk="0" fontAlgn="base" hangingPunct="0">
              <a:spcBef>
                <a:spcPct val="20000"/>
              </a:spcBef>
              <a:spcAft>
                <a:spcPct val="25000"/>
              </a:spcAft>
              <a:buClr>
                <a:schemeClr val="tx2"/>
              </a:buClr>
              <a:buChar char="•"/>
              <a:defRPr sz="2000">
                <a:solidFill>
                  <a:schemeClr val="tx1"/>
                </a:solidFill>
                <a:latin typeface="Arial" charset="0"/>
              </a:defRPr>
            </a:lvl7pPr>
            <a:lvl8pPr marL="3429000" indent="-228600" eaLnBrk="0" fontAlgn="base" hangingPunct="0">
              <a:spcBef>
                <a:spcPct val="20000"/>
              </a:spcBef>
              <a:spcAft>
                <a:spcPct val="25000"/>
              </a:spcAft>
              <a:buClr>
                <a:schemeClr val="tx2"/>
              </a:buClr>
              <a:buChar char="•"/>
              <a:defRPr sz="2000">
                <a:solidFill>
                  <a:schemeClr val="tx1"/>
                </a:solidFill>
                <a:latin typeface="Arial" charset="0"/>
              </a:defRPr>
            </a:lvl8pPr>
            <a:lvl9pPr marL="3886200" indent="-228600" eaLnBrk="0" fontAlgn="base" hangingPunct="0">
              <a:spcBef>
                <a:spcPct val="20000"/>
              </a:spcBef>
              <a:spcAft>
                <a:spcPct val="25000"/>
              </a:spcAft>
              <a:buClr>
                <a:schemeClr val="tx2"/>
              </a:buClr>
              <a:buChar char="•"/>
              <a:defRPr sz="2000">
                <a:solidFill>
                  <a:schemeClr val="tx1"/>
                </a:solidFill>
                <a:latin typeface="Arial" charset="0"/>
              </a:defRPr>
            </a:lvl9pPr>
          </a:lstStyle>
          <a:p>
            <a:endParaRPr lang="en-US" altLang="en-US">
              <a:latin typeface="Cambria" panose="02040503050406030204" pitchFamily="18" charset="0"/>
            </a:endParaRPr>
          </a:p>
        </p:txBody>
      </p:sp>
      <p:sp>
        <p:nvSpPr>
          <p:cNvPr id="26628" name="Text Box 4"/>
          <p:cNvSpPr txBox="1">
            <a:spLocks noChangeArrowheads="1"/>
          </p:cNvSpPr>
          <p:nvPr/>
        </p:nvSpPr>
        <p:spPr bwMode="auto">
          <a:xfrm>
            <a:off x="1784350" y="6283325"/>
            <a:ext cx="5668963" cy="365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20000"/>
              </a:spcBef>
              <a:spcAft>
                <a:spcPct val="25000"/>
              </a:spcAft>
              <a:buClr>
                <a:schemeClr val="tx2"/>
              </a:buClr>
              <a:buChar char="•"/>
              <a:defRPr sz="2000">
                <a:solidFill>
                  <a:schemeClr val="tx1"/>
                </a:solidFill>
                <a:latin typeface="Arial" charset="0"/>
              </a:defRPr>
            </a:lvl6pPr>
            <a:lvl7pPr marL="2971800" indent="-228600" eaLnBrk="0" fontAlgn="base" hangingPunct="0">
              <a:spcBef>
                <a:spcPct val="20000"/>
              </a:spcBef>
              <a:spcAft>
                <a:spcPct val="25000"/>
              </a:spcAft>
              <a:buClr>
                <a:schemeClr val="tx2"/>
              </a:buClr>
              <a:buChar char="•"/>
              <a:defRPr sz="2000">
                <a:solidFill>
                  <a:schemeClr val="tx1"/>
                </a:solidFill>
                <a:latin typeface="Arial" charset="0"/>
              </a:defRPr>
            </a:lvl7pPr>
            <a:lvl8pPr marL="3429000" indent="-228600" eaLnBrk="0" fontAlgn="base" hangingPunct="0">
              <a:spcBef>
                <a:spcPct val="20000"/>
              </a:spcBef>
              <a:spcAft>
                <a:spcPct val="25000"/>
              </a:spcAft>
              <a:buClr>
                <a:schemeClr val="tx2"/>
              </a:buClr>
              <a:buChar char="•"/>
              <a:defRPr sz="2000">
                <a:solidFill>
                  <a:schemeClr val="tx1"/>
                </a:solidFill>
                <a:latin typeface="Arial" charset="0"/>
              </a:defRPr>
            </a:lvl8pPr>
            <a:lvl9pPr marL="3886200" indent="-228600" eaLnBrk="0" fontAlgn="base" hangingPunct="0">
              <a:spcBef>
                <a:spcPct val="20000"/>
              </a:spcBef>
              <a:spcAft>
                <a:spcPct val="25000"/>
              </a:spcAft>
              <a:buClr>
                <a:schemeClr val="tx2"/>
              </a:buClr>
              <a:buChar char="•"/>
              <a:defRPr sz="2000">
                <a:solidFill>
                  <a:schemeClr val="tx1"/>
                </a:solidFill>
                <a:latin typeface="Arial" charset="0"/>
              </a:defRPr>
            </a:lvl9pPr>
          </a:lstStyle>
          <a:p>
            <a:pPr algn="just">
              <a:spcBef>
                <a:spcPct val="0"/>
              </a:spcBef>
              <a:spcAft>
                <a:spcPct val="0"/>
              </a:spcAft>
              <a:buClrTx/>
              <a:buFontTx/>
              <a:buNone/>
            </a:pPr>
            <a:endParaRPr lang="ro-RO" altLang="en-US" sz="1800" b="1" dirty="0">
              <a:latin typeface="Cambria" panose="02040503050406030204" pitchFamily="18" charset="0"/>
              <a:cs typeface="Times New Roman" pitchFamily="18" charset="0"/>
            </a:endParaRPr>
          </a:p>
        </p:txBody>
      </p:sp>
      <p:graphicFrame>
        <p:nvGraphicFramePr>
          <p:cNvPr id="198661" name="Group 5"/>
          <p:cNvGraphicFramePr>
            <a:graphicFrameLocks noGrp="1"/>
          </p:cNvGraphicFramePr>
          <p:nvPr>
            <p:extLst>
              <p:ext uri="{D42A27DB-BD31-4B8C-83A1-F6EECF244321}">
                <p14:modId xmlns:p14="http://schemas.microsoft.com/office/powerpoint/2010/main" val="86806219"/>
              </p:ext>
            </p:extLst>
          </p:nvPr>
        </p:nvGraphicFramePr>
        <p:xfrm>
          <a:off x="776288" y="1512888"/>
          <a:ext cx="8278812" cy="3986212"/>
        </p:xfrm>
        <a:graphic>
          <a:graphicData uri="http://schemas.openxmlformats.org/drawingml/2006/table">
            <a:tbl>
              <a:tblPr/>
              <a:tblGrid>
                <a:gridCol w="2587453">
                  <a:extLst>
                    <a:ext uri="{9D8B030D-6E8A-4147-A177-3AD203B41FA5}">
                      <a16:colId xmlns:a16="http://schemas.microsoft.com/office/drawing/2014/main" val="20000"/>
                    </a:ext>
                  </a:extLst>
                </a:gridCol>
                <a:gridCol w="5691359">
                  <a:extLst>
                    <a:ext uri="{9D8B030D-6E8A-4147-A177-3AD203B41FA5}">
                      <a16:colId xmlns:a16="http://schemas.microsoft.com/office/drawing/2014/main" val="20001"/>
                    </a:ext>
                  </a:extLst>
                </a:gridCol>
              </a:tblGrid>
              <a:tr h="340267">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o-RO" sz="1600" b="1" i="0" u="none" strike="noStrike" cap="none" normalizeH="0" baseline="0" dirty="0">
                          <a:ln>
                            <a:noFill/>
                          </a:ln>
                          <a:solidFill>
                            <a:schemeClr val="tx1"/>
                          </a:solidFill>
                          <a:effectLst/>
                          <a:latin typeface="Cambria" panose="02040503050406030204" pitchFamily="18" charset="0"/>
                          <a:cs typeface="Times New Roman" pitchFamily="18" charset="0"/>
                        </a:rPr>
                        <a:t>NTFS</a:t>
                      </a:r>
                      <a:r>
                        <a:rPr kumimoji="0" lang="en-US" sz="1600" b="1" i="0" u="none" strike="noStrike" cap="none" normalizeH="0" baseline="0" dirty="0">
                          <a:ln>
                            <a:noFill/>
                          </a:ln>
                          <a:solidFill>
                            <a:schemeClr val="tx1"/>
                          </a:solidFill>
                          <a:effectLst/>
                          <a:latin typeface="Cambria" panose="02040503050406030204" pitchFamily="18" charset="0"/>
                          <a:cs typeface="Times New Roman" pitchFamily="18" charset="0"/>
                        </a:rPr>
                        <a:t> characteristics</a:t>
                      </a:r>
                      <a:endParaRPr kumimoji="0" lang="ro-RO" sz="1600" b="1" i="0" u="none" strike="noStrike" cap="none" normalizeH="0" baseline="0" dirty="0">
                        <a:ln>
                          <a:noFill/>
                        </a:ln>
                        <a:solidFill>
                          <a:schemeClr val="tx1"/>
                        </a:solidFill>
                        <a:effectLst/>
                        <a:latin typeface="Cambria" panose="02040503050406030204"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mbria" panose="02040503050406030204" pitchFamily="18" charset="0"/>
                          <a:cs typeface="Times New Roman" pitchFamily="18" charset="0"/>
                        </a:rPr>
                        <a:t>Importance</a:t>
                      </a:r>
                      <a:endParaRPr kumimoji="0" lang="ro-RO" sz="1600" b="1" i="0" u="none" strike="noStrike" cap="none" normalizeH="0" baseline="0" dirty="0">
                        <a:ln>
                          <a:noFill/>
                        </a:ln>
                        <a:solidFill>
                          <a:schemeClr val="tx1"/>
                        </a:solidFill>
                        <a:effectLst/>
                        <a:latin typeface="Cambria" panose="02040503050406030204"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9794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Cambria" panose="02040503050406030204" pitchFamily="18" charset="0"/>
                          <a:cs typeface="Times New Roman" pitchFamily="18" charset="0"/>
                        </a:rPr>
                        <a:t>Access control</a:t>
                      </a:r>
                      <a:endParaRPr kumimoji="0" lang="ro-RO" sz="1600" b="0" i="0" u="none" strike="noStrike" cap="none" normalizeH="0" baseline="0" dirty="0">
                        <a:ln>
                          <a:noFill/>
                        </a:ln>
                        <a:solidFill>
                          <a:srgbClr val="FF0000"/>
                        </a:solidFill>
                        <a:effectLst/>
                        <a:latin typeface="Cambria" panose="02040503050406030204" pitchFamily="18" charset="0"/>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Access rights for individual files or directories</a:t>
                      </a:r>
                      <a:endPar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330133">
                <a:tc>
                  <a:txBody>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o-RO" sz="1600" b="0" i="0" u="none" strike="noStrike" cap="none" normalizeH="0" baseline="0" dirty="0">
                          <a:ln>
                            <a:noFill/>
                          </a:ln>
                          <a:solidFill>
                            <a:srgbClr val="FF0000"/>
                          </a:solidFill>
                          <a:effectLst/>
                          <a:latin typeface="Cambria" panose="02040503050406030204" pitchFamily="18" charset="0"/>
                          <a:cs typeface="Times New Roman" pitchFamily="18" charset="0"/>
                        </a:rPr>
                      </a:br>
                      <a:r>
                        <a:rPr kumimoji="0" lang="ro-RO" sz="1600" b="0" i="0" u="none" strike="noStrike" cap="none" normalizeH="0" baseline="0" dirty="0">
                          <a:ln>
                            <a:noFill/>
                          </a:ln>
                          <a:solidFill>
                            <a:srgbClr val="FF0000"/>
                          </a:solidFill>
                          <a:effectLst/>
                          <a:latin typeface="Cambria" panose="02040503050406030204" pitchFamily="18" charset="0"/>
                          <a:cs typeface="Times New Roman" pitchFamily="18" charset="0"/>
                        </a:rPr>
                        <a:t>MFT (Master File Table)</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It contains records for each file and directory in </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NTFS;</a:t>
                      </a:r>
                      <a:endPar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The records regarding </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NTFS</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 structure and </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MFT </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are redundant when the first record is corrupted</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a:t>
                      </a:r>
                      <a:endPar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Small files </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under</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 1500 </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bytes</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 are stored entirely in </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MFT </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for a faster access</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1082667">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sz="1600" b="0" i="0" u="none" strike="noStrike" cap="none" normalizeH="0" baseline="0" dirty="0">
                          <a:ln>
                            <a:noFill/>
                          </a:ln>
                          <a:solidFill>
                            <a:srgbClr val="FF0000"/>
                          </a:solidFill>
                          <a:effectLst/>
                          <a:latin typeface="Cambria" panose="02040503050406030204" pitchFamily="18" charset="0"/>
                          <a:cs typeface="Times New Roman" pitchFamily="18" charset="0"/>
                        </a:rPr>
                        <a:t>NTFS</a:t>
                      </a:r>
                      <a:r>
                        <a:rPr kumimoji="0" lang="en-US" sz="1600" b="0" i="0" u="none" strike="noStrike" cap="none" normalizeH="0" baseline="0" dirty="0">
                          <a:ln>
                            <a:noFill/>
                          </a:ln>
                          <a:solidFill>
                            <a:srgbClr val="FF0000"/>
                          </a:solidFill>
                          <a:effectLst/>
                          <a:latin typeface="Cambria" panose="02040503050406030204" pitchFamily="18" charset="0"/>
                          <a:cs typeface="Times New Roman" pitchFamily="18" charset="0"/>
                        </a:rPr>
                        <a:t> file attributes</a:t>
                      </a:r>
                      <a:endParaRPr kumimoji="0" lang="ro-RO" sz="1600" b="0" i="0" u="none" strike="noStrike" cap="none" normalizeH="0" baseline="0" dirty="0">
                        <a:ln>
                          <a:noFill/>
                        </a:ln>
                        <a:solidFill>
                          <a:srgbClr val="FF0000"/>
                        </a:solidFill>
                        <a:effectLst/>
                        <a:latin typeface="Cambria" panose="02040503050406030204" pitchFamily="18" charset="0"/>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The file attributes are contained in the MFT record of the file</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 </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The list of the file attributes may be particularized for some other systems </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(Mac, UNIX</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 Linux</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 </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in order to extend the </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NTFS</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 functionality</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8352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Cambria" panose="02040503050406030204" pitchFamily="18" charset="0"/>
                          <a:cs typeface="Times New Roman" pitchFamily="18" charset="0"/>
                        </a:rPr>
                        <a:t>Filenames</a:t>
                      </a:r>
                      <a:endParaRPr kumimoji="0" lang="ro-RO" sz="1600" b="0" i="0" u="none" strike="noStrike" cap="none" normalizeH="0" baseline="0" dirty="0">
                        <a:ln>
                          <a:noFill/>
                        </a:ln>
                        <a:solidFill>
                          <a:srgbClr val="FF0000"/>
                        </a:solidFill>
                        <a:effectLst/>
                        <a:latin typeface="Cambria" panose="02040503050406030204" pitchFamily="18" charset="0"/>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NTFS </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allows filenames up to </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255 </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characters but it can generate </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8+3 </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names for backward compatibility with </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FAT/DOS</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ro-RO" altLang="en-US" dirty="0">
                <a:latin typeface="Cambria" panose="02040503050406030204" pitchFamily="18" charset="0"/>
                <a:cs typeface="Times New Roman" pitchFamily="18" charset="0"/>
              </a:rPr>
              <a:t>NTFS</a:t>
            </a:r>
            <a:r>
              <a:rPr lang="en-US" altLang="en-US" dirty="0">
                <a:latin typeface="Cambria" panose="02040503050406030204" pitchFamily="18" charset="0"/>
                <a:cs typeface="Times New Roman" pitchFamily="18" charset="0"/>
              </a:rPr>
              <a:t> characteristics</a:t>
            </a:r>
            <a:endParaRPr lang="en-US" altLang="en-US" dirty="0">
              <a:cs typeface="Times New Roman" pitchFamily="18" charset="0"/>
            </a:endParaRPr>
          </a:p>
        </p:txBody>
      </p:sp>
      <p:sp>
        <p:nvSpPr>
          <p:cNvPr id="27651" name="Rectangle 3"/>
          <p:cNvSpPr>
            <a:spLocks noChangeArrowheads="1"/>
          </p:cNvSpPr>
          <p:nvPr/>
        </p:nvSpPr>
        <p:spPr bwMode="auto">
          <a:xfrm>
            <a:off x="1728788" y="-811213"/>
            <a:ext cx="1751012"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20000"/>
              </a:spcBef>
              <a:spcAft>
                <a:spcPct val="25000"/>
              </a:spcAft>
              <a:buClr>
                <a:schemeClr val="tx2"/>
              </a:buClr>
              <a:buChar char="•"/>
              <a:defRPr sz="2000">
                <a:solidFill>
                  <a:schemeClr val="tx1"/>
                </a:solidFill>
                <a:latin typeface="Arial" charset="0"/>
              </a:defRPr>
            </a:lvl6pPr>
            <a:lvl7pPr marL="2971800" indent="-228600" eaLnBrk="0" fontAlgn="base" hangingPunct="0">
              <a:spcBef>
                <a:spcPct val="20000"/>
              </a:spcBef>
              <a:spcAft>
                <a:spcPct val="25000"/>
              </a:spcAft>
              <a:buClr>
                <a:schemeClr val="tx2"/>
              </a:buClr>
              <a:buChar char="•"/>
              <a:defRPr sz="2000">
                <a:solidFill>
                  <a:schemeClr val="tx1"/>
                </a:solidFill>
                <a:latin typeface="Arial" charset="0"/>
              </a:defRPr>
            </a:lvl7pPr>
            <a:lvl8pPr marL="3429000" indent="-228600" eaLnBrk="0" fontAlgn="base" hangingPunct="0">
              <a:spcBef>
                <a:spcPct val="20000"/>
              </a:spcBef>
              <a:spcAft>
                <a:spcPct val="25000"/>
              </a:spcAft>
              <a:buClr>
                <a:schemeClr val="tx2"/>
              </a:buClr>
              <a:buChar char="•"/>
              <a:defRPr sz="2000">
                <a:solidFill>
                  <a:schemeClr val="tx1"/>
                </a:solidFill>
                <a:latin typeface="Arial" charset="0"/>
              </a:defRPr>
            </a:lvl8pPr>
            <a:lvl9pPr marL="3886200" indent="-228600" eaLnBrk="0" fontAlgn="base" hangingPunct="0">
              <a:spcBef>
                <a:spcPct val="20000"/>
              </a:spcBef>
              <a:spcAft>
                <a:spcPct val="25000"/>
              </a:spcAft>
              <a:buClr>
                <a:schemeClr val="tx2"/>
              </a:buClr>
              <a:buChar char="•"/>
              <a:defRPr sz="2000">
                <a:solidFill>
                  <a:schemeClr val="tx1"/>
                </a:solidFill>
                <a:latin typeface="Arial" charset="0"/>
              </a:defRPr>
            </a:lvl9pPr>
          </a:lstStyle>
          <a:p>
            <a:endParaRPr lang="en-US" altLang="en-US"/>
          </a:p>
        </p:txBody>
      </p:sp>
      <p:graphicFrame>
        <p:nvGraphicFramePr>
          <p:cNvPr id="178248" name="Group 72"/>
          <p:cNvGraphicFramePr>
            <a:graphicFrameLocks noGrp="1"/>
          </p:cNvGraphicFramePr>
          <p:nvPr>
            <p:ph idx="1"/>
            <p:extLst>
              <p:ext uri="{D42A27DB-BD31-4B8C-83A1-F6EECF244321}">
                <p14:modId xmlns:p14="http://schemas.microsoft.com/office/powerpoint/2010/main" val="3117281564"/>
              </p:ext>
            </p:extLst>
          </p:nvPr>
        </p:nvGraphicFramePr>
        <p:xfrm>
          <a:off x="711200" y="1193800"/>
          <a:ext cx="8293100" cy="5488952"/>
        </p:xfrm>
        <a:graphic>
          <a:graphicData uri="http://schemas.openxmlformats.org/drawingml/2006/table">
            <a:tbl>
              <a:tblPr/>
              <a:tblGrid>
                <a:gridCol w="2592400">
                  <a:extLst>
                    <a:ext uri="{9D8B030D-6E8A-4147-A177-3AD203B41FA5}">
                      <a16:colId xmlns:a16="http://schemas.microsoft.com/office/drawing/2014/main" val="20000"/>
                    </a:ext>
                  </a:extLst>
                </a:gridCol>
                <a:gridCol w="5700700">
                  <a:extLst>
                    <a:ext uri="{9D8B030D-6E8A-4147-A177-3AD203B41FA5}">
                      <a16:colId xmlns:a16="http://schemas.microsoft.com/office/drawing/2014/main" val="20001"/>
                    </a:ext>
                  </a:extLst>
                </a:gridCol>
              </a:tblGrid>
              <a:tr h="2027088">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o-RO" sz="1600" b="0" i="0" u="none" strike="noStrike" cap="none" normalizeH="0" baseline="0" dirty="0">
                          <a:ln>
                            <a:noFill/>
                          </a:ln>
                          <a:solidFill>
                            <a:srgbClr val="FF0000"/>
                          </a:solidFill>
                          <a:effectLst/>
                          <a:latin typeface="Cambria" panose="02040503050406030204" pitchFamily="18" charset="0"/>
                          <a:cs typeface="Times New Roman" pitchFamily="18" charset="0"/>
                        </a:rPr>
                        <a:t>POSIX</a:t>
                      </a:r>
                      <a:r>
                        <a:rPr kumimoji="0" lang="en-US" sz="1600" b="0" i="0" u="none" strike="noStrike" cap="none" normalizeH="0" baseline="0" dirty="0">
                          <a:ln>
                            <a:noFill/>
                          </a:ln>
                          <a:solidFill>
                            <a:srgbClr val="FF0000"/>
                          </a:solidFill>
                          <a:effectLst/>
                          <a:latin typeface="Cambria" panose="02040503050406030204" pitchFamily="18" charset="0"/>
                          <a:cs typeface="Times New Roman" pitchFamily="18" charset="0"/>
                        </a:rPr>
                        <a:t> compliance</a:t>
                      </a:r>
                      <a:endParaRPr kumimoji="0" lang="ro-RO" sz="1600" b="0" i="0" u="none" strike="noStrike" cap="none" normalizeH="0" baseline="0" dirty="0">
                        <a:ln>
                          <a:noFill/>
                        </a:ln>
                        <a:solidFill>
                          <a:srgbClr val="FF0000"/>
                        </a:solidFill>
                        <a:effectLst/>
                        <a:latin typeface="Cambria" panose="02040503050406030204" pitchFamily="18" charset="0"/>
                        <a:cs typeface="Times New Roman" pitchFamily="18" charset="0"/>
                      </a:endParaRPr>
                    </a:p>
                  </a:txBody>
                  <a:tcPr marT="45723" marB="4572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The </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POSIX</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 compliance enables </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UNIX </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apps to access the files stored in </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NTFS </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under</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 Windows NT. </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To do this, </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NTFS</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 needs some file attributes that are unique to </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POSIX</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 like</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a:t>
                      </a:r>
                      <a:endPar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 Case sensitive filenames</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a:t>
                      </a:r>
                      <a:endPar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 H</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ard-link</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s that enable a file to be accessed from different sources</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a:t>
                      </a:r>
                      <a:endPar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 A </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t</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ime stamp" </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attribute to identify when a file was last accessed or modified</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a:t>
                      </a:r>
                    </a:p>
                  </a:txBody>
                  <a:tcPr marT="45723" marB="4572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1069334">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o-RO" sz="1600" b="0" i="0" u="none" strike="noStrike" cap="none" normalizeH="0" baseline="0" dirty="0">
                          <a:ln>
                            <a:noFill/>
                          </a:ln>
                          <a:solidFill>
                            <a:srgbClr val="FF0000"/>
                          </a:solidFill>
                          <a:effectLst/>
                          <a:latin typeface="Cambria" panose="02040503050406030204" pitchFamily="18" charset="0"/>
                          <a:cs typeface="Times New Roman" pitchFamily="18" charset="0"/>
                        </a:rPr>
                        <a:t>Macintosh</a:t>
                      </a:r>
                      <a:r>
                        <a:rPr kumimoji="0" lang="en-US" sz="1600" b="0" i="0" u="none" strike="noStrike" cap="none" normalizeH="0" baseline="0" dirty="0">
                          <a:ln>
                            <a:noFill/>
                          </a:ln>
                          <a:solidFill>
                            <a:srgbClr val="FF0000"/>
                          </a:solidFill>
                          <a:effectLst/>
                          <a:latin typeface="Cambria" panose="02040503050406030204" pitchFamily="18" charset="0"/>
                          <a:cs typeface="Times New Roman" pitchFamily="18" charset="0"/>
                        </a:rPr>
                        <a:t> support</a:t>
                      </a:r>
                      <a:endParaRPr kumimoji="0" lang="ro-RO" sz="1600" b="0" i="0" u="none" strike="noStrike" cap="none" normalizeH="0" baseline="0" dirty="0">
                        <a:ln>
                          <a:noFill/>
                        </a:ln>
                        <a:solidFill>
                          <a:srgbClr val="FF0000"/>
                        </a:solidFill>
                        <a:effectLst/>
                        <a:latin typeface="Cambria" panose="02040503050406030204" pitchFamily="18" charset="0"/>
                        <a:cs typeface="Times New Roman" pitchFamily="18" charset="0"/>
                      </a:endParaRPr>
                    </a:p>
                  </a:txBody>
                  <a:tcPr marT="45723" marB="4572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Ma</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cintosh </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support services enable users accessing files from </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Macintosh</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 platforms; for </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Mac</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 users the </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 NT</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 server looks like an </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AppleShare</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 server</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 </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 Macintosh access control rights are also supported</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a:t>
                      </a:r>
                    </a:p>
                  </a:txBody>
                  <a:tcPr marT="45723" marB="4572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759417">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o-RO" sz="1600" b="0" i="0" u="none" strike="noStrike" cap="none" normalizeH="0" baseline="0" dirty="0">
                          <a:ln>
                            <a:noFill/>
                          </a:ln>
                          <a:solidFill>
                            <a:srgbClr val="FF0000"/>
                          </a:solidFill>
                          <a:effectLst/>
                          <a:latin typeface="Cambria" panose="02040503050406030204" pitchFamily="18" charset="0"/>
                          <a:cs typeface="Times New Roman" pitchFamily="18" charset="0"/>
                        </a:rPr>
                        <a:t>Hot Fixing</a:t>
                      </a:r>
                    </a:p>
                  </a:txBody>
                  <a:tcPr marT="45723" marB="4572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If </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NTFS </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finds a bad sector on a </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SCSI</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 disk will automatically move affected files and will mark it as </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"bad" </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without user intervention</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a:t>
                      </a:r>
                    </a:p>
                  </a:txBody>
                  <a:tcPr marT="45723" marB="4572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1072874">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Cambria" panose="02040503050406030204" pitchFamily="18" charset="0"/>
                          <a:cs typeface="Times New Roman" pitchFamily="18" charset="0"/>
                        </a:rPr>
                        <a:t>Filesystem recovery</a:t>
                      </a:r>
                      <a:endParaRPr kumimoji="0" lang="ro-RO" sz="1600" b="0" i="0" u="none" strike="noStrike" cap="none" normalizeH="0" baseline="0" dirty="0">
                        <a:ln>
                          <a:noFill/>
                        </a:ln>
                        <a:solidFill>
                          <a:srgbClr val="FF0000"/>
                        </a:solidFill>
                        <a:effectLst/>
                        <a:latin typeface="Cambria" panose="02040503050406030204" pitchFamily="18" charset="0"/>
                        <a:cs typeface="Times New Roman" pitchFamily="18" charset="0"/>
                      </a:endParaRPr>
                    </a:p>
                  </a:txBody>
                  <a:tcPr marT="45723" marB="4572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NTFS </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is using the cache memory manager for </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buffer </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writes on disk within a process called </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"lazy-write". </a:t>
                      </a:r>
                      <a:r>
                        <a:rPr kumimoji="0" lang="en-US" sz="1600" b="0" i="0" u="none" strike="noStrike" cap="none" normalizeH="0" baseline="0" dirty="0">
                          <a:ln>
                            <a:noFill/>
                          </a:ln>
                          <a:solidFill>
                            <a:schemeClr val="tx1"/>
                          </a:solidFill>
                          <a:effectLst/>
                          <a:latin typeface="Cambria" panose="02040503050406030204" pitchFamily="18" charset="0"/>
                          <a:cs typeface="Times New Roman" pitchFamily="18" charset="0"/>
                        </a:rPr>
                        <a:t>Alco, it runs a monitoring program for writing on the disk which allows to recover the filesystem in case of a crash.</a:t>
                      </a:r>
                      <a:r>
                        <a:rPr kumimoji="0" lang="ro-RO" sz="1600" b="0" i="0" u="none" strike="noStrike" cap="none" normalizeH="0" baseline="0" dirty="0">
                          <a:ln>
                            <a:noFill/>
                          </a:ln>
                          <a:solidFill>
                            <a:schemeClr val="tx1"/>
                          </a:solidFill>
                          <a:effectLst/>
                          <a:latin typeface="Cambria" panose="02040503050406030204" pitchFamily="18" charset="0"/>
                          <a:cs typeface="Times New Roman" pitchFamily="18" charset="0"/>
                        </a:rPr>
                        <a:t> (https://docs.microsoft.com/en-us/windows/win32/fileio/file-caching) </a:t>
                      </a:r>
                    </a:p>
                  </a:txBody>
                  <a:tcPr marT="45723" marB="4572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8"/>
          <p:cNvSpPr>
            <a:spLocks noGrp="1" noChangeArrowheads="1"/>
          </p:cNvSpPr>
          <p:nvPr>
            <p:ph type="body" idx="1"/>
          </p:nvPr>
        </p:nvSpPr>
        <p:spPr>
          <a:xfrm>
            <a:off x="685800" y="1714500"/>
            <a:ext cx="7772400" cy="3771900"/>
          </a:xfrm>
        </p:spPr>
        <p:txBody>
          <a:bodyPr/>
          <a:lstStyle/>
          <a:p>
            <a:pPr marL="0" indent="0" algn="just">
              <a:lnSpc>
                <a:spcPct val="80000"/>
              </a:lnSpc>
              <a:buNone/>
            </a:pPr>
            <a:r>
              <a:rPr lang="en-US" altLang="en-US" sz="3000" i="1" dirty="0">
                <a:latin typeface="Cambria" panose="02040503050406030204" pitchFamily="18" charset="0"/>
                <a:cs typeface="Times New Roman" pitchFamily="18" charset="0"/>
              </a:rPr>
              <a:t>What is a filesystem?</a:t>
            </a:r>
          </a:p>
          <a:p>
            <a:pPr marL="0" indent="0" algn="just">
              <a:lnSpc>
                <a:spcPct val="80000"/>
              </a:lnSpc>
              <a:buNone/>
            </a:pPr>
            <a:endParaRPr lang="en-US" altLang="en-US" sz="3000" i="1" dirty="0">
              <a:latin typeface="Cambria" panose="02040503050406030204" pitchFamily="18" charset="0"/>
              <a:cs typeface="Times New Roman" pitchFamily="18" charset="0"/>
            </a:endParaRPr>
          </a:p>
          <a:p>
            <a:pPr algn="just">
              <a:lnSpc>
                <a:spcPct val="80000"/>
              </a:lnSpc>
            </a:pPr>
            <a:r>
              <a:rPr lang="en-US" altLang="en-US" sz="3000" i="1" dirty="0">
                <a:latin typeface="Cambria" panose="02040503050406030204" pitchFamily="18" charset="0"/>
                <a:cs typeface="Times New Roman" pitchFamily="18" charset="0"/>
              </a:rPr>
              <a:t>A filesystem is an integral part of an operating system, consisting of files, directories and all the information needed to access, locate (and recover, if needed) and manipulate them</a:t>
            </a:r>
            <a:r>
              <a:rPr lang="ro-RO" altLang="en-US" sz="3000" i="1" dirty="0">
                <a:latin typeface="Cambria" panose="02040503050406030204" pitchFamily="18" charset="0"/>
                <a:cs typeface="Times New Roman" pitchFamily="18" charset="0"/>
              </a:rPr>
              <a:t>.</a:t>
            </a:r>
            <a:endParaRPr lang="en-US" altLang="en-US" sz="3000" i="1" dirty="0">
              <a:latin typeface="Cambria" panose="02040503050406030204" pitchFamily="18" charset="0"/>
              <a:cs typeface="Times New Roman" pitchFamily="18" charset="0"/>
            </a:endParaRPr>
          </a:p>
        </p:txBody>
      </p:sp>
      <p:sp>
        <p:nvSpPr>
          <p:cNvPr id="8195" name="Rectangle 79"/>
          <p:cNvSpPr>
            <a:spLocks noGrp="1" noChangeArrowheads="1"/>
          </p:cNvSpPr>
          <p:nvPr>
            <p:ph type="title"/>
          </p:nvPr>
        </p:nvSpPr>
        <p:spPr/>
        <p:txBody>
          <a:bodyPr/>
          <a:lstStyle/>
          <a:p>
            <a:r>
              <a:rPr lang="en-US" altLang="en-US" dirty="0">
                <a:latin typeface="Cambria" panose="02040503050406030204" pitchFamily="18" charset="0"/>
                <a:cs typeface="Times New Roman" pitchFamily="18" charset="0"/>
              </a:rPr>
              <a:t>Introduction to filesystems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Effect transition="in" filter="wheel(1)">
                                      <p:cBhvr>
                                        <p:cTn id="7" dur="2000"/>
                                        <p:tgtEl>
                                          <p:spTgt spid="81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194">
                                            <p:txEl>
                                              <p:pRg st="2" end="2"/>
                                            </p:txEl>
                                          </p:spTgt>
                                        </p:tgtEl>
                                        <p:attrNameLst>
                                          <p:attrName>style.visibility</p:attrName>
                                        </p:attrNameLst>
                                      </p:cBhvr>
                                      <p:to>
                                        <p:strVal val="visible"/>
                                      </p:to>
                                    </p:set>
                                    <p:anim calcmode="lin" valueType="num">
                                      <p:cBhvr additive="base">
                                        <p:cTn id="12" dur="500" fill="hold"/>
                                        <p:tgtEl>
                                          <p:spTgt spid="8194">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819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ro-RO" altLang="en-US">
                <a:cs typeface="Times New Roman" pitchFamily="18" charset="0"/>
              </a:rPr>
              <a:t>Master File Table - NTFS</a:t>
            </a:r>
            <a:endParaRPr lang="en-US" altLang="en-US">
              <a:cs typeface="Times New Roman" pitchFamily="18" charset="0"/>
            </a:endParaRPr>
          </a:p>
        </p:txBody>
      </p:sp>
      <p:grpSp>
        <p:nvGrpSpPr>
          <p:cNvPr id="28675" name="Group 3"/>
          <p:cNvGrpSpPr>
            <a:grpSpLocks/>
          </p:cNvGrpSpPr>
          <p:nvPr/>
        </p:nvGrpSpPr>
        <p:grpSpPr bwMode="auto">
          <a:xfrm>
            <a:off x="1892300" y="1397000"/>
            <a:ext cx="5843588" cy="4889500"/>
            <a:chOff x="2880" y="6864"/>
            <a:chExt cx="6624" cy="6960"/>
          </a:xfrm>
        </p:grpSpPr>
        <p:pic>
          <p:nvPicPr>
            <p:cNvPr id="28676" name="Picture 4" descr="fig04-03"/>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0" y="6864"/>
              <a:ext cx="6360" cy="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Text Box 5"/>
            <p:cNvSpPr txBox="1">
              <a:spLocks noChangeArrowheads="1"/>
            </p:cNvSpPr>
            <p:nvPr/>
          </p:nvSpPr>
          <p:spPr bwMode="auto">
            <a:xfrm>
              <a:off x="2880" y="13104"/>
              <a:ext cx="6624" cy="7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20000"/>
                </a:spcBef>
                <a:spcAft>
                  <a:spcPct val="25000"/>
                </a:spcAft>
                <a:buClr>
                  <a:schemeClr val="tx2"/>
                </a:buClr>
                <a:buChar char="•"/>
                <a:defRPr sz="2000">
                  <a:solidFill>
                    <a:schemeClr val="tx1"/>
                  </a:solidFill>
                  <a:latin typeface="Arial" charset="0"/>
                </a:defRPr>
              </a:lvl6pPr>
              <a:lvl7pPr marL="2971800" indent="-228600" eaLnBrk="0" fontAlgn="base" hangingPunct="0">
                <a:spcBef>
                  <a:spcPct val="20000"/>
                </a:spcBef>
                <a:spcAft>
                  <a:spcPct val="25000"/>
                </a:spcAft>
                <a:buClr>
                  <a:schemeClr val="tx2"/>
                </a:buClr>
                <a:buChar char="•"/>
                <a:defRPr sz="2000">
                  <a:solidFill>
                    <a:schemeClr val="tx1"/>
                  </a:solidFill>
                  <a:latin typeface="Arial" charset="0"/>
                </a:defRPr>
              </a:lvl7pPr>
              <a:lvl8pPr marL="3429000" indent="-228600" eaLnBrk="0" fontAlgn="base" hangingPunct="0">
                <a:spcBef>
                  <a:spcPct val="20000"/>
                </a:spcBef>
                <a:spcAft>
                  <a:spcPct val="25000"/>
                </a:spcAft>
                <a:buClr>
                  <a:schemeClr val="tx2"/>
                </a:buClr>
                <a:buChar char="•"/>
                <a:defRPr sz="2000">
                  <a:solidFill>
                    <a:schemeClr val="tx1"/>
                  </a:solidFill>
                  <a:latin typeface="Arial" charset="0"/>
                </a:defRPr>
              </a:lvl8pPr>
              <a:lvl9pPr marL="3886200" indent="-228600" eaLnBrk="0" fontAlgn="base" hangingPunct="0">
                <a:spcBef>
                  <a:spcPct val="20000"/>
                </a:spcBef>
                <a:spcAft>
                  <a:spcPct val="25000"/>
                </a:spcAft>
                <a:buClr>
                  <a:schemeClr val="tx2"/>
                </a:buClr>
                <a:buChar char="•"/>
                <a:defRPr sz="2000">
                  <a:solidFill>
                    <a:schemeClr val="tx1"/>
                  </a:solidFill>
                  <a:latin typeface="Arial" charset="0"/>
                </a:defRPr>
              </a:lvl9pPr>
            </a:lstStyle>
            <a:p>
              <a:pPr algn="ctr">
                <a:spcBef>
                  <a:spcPts val="600"/>
                </a:spcBef>
                <a:spcAft>
                  <a:spcPts val="600"/>
                </a:spcAft>
                <a:buClrTx/>
                <a:buFontTx/>
                <a:buNone/>
              </a:pPr>
              <a:r>
                <a:rPr lang="en-US" altLang="en-US" sz="1600" b="1" dirty="0">
                  <a:latin typeface="Cambria" panose="02040503050406030204" pitchFamily="18" charset="0"/>
                  <a:cs typeface="Times New Roman" pitchFamily="18" charset="0"/>
                </a:rPr>
                <a:t>Increased reliability by MFT special design</a:t>
              </a:r>
              <a:endParaRPr lang="en-US" altLang="en-US" sz="1600" dirty="0">
                <a:latin typeface="Cambria" panose="02040503050406030204" pitchFamily="18" charset="0"/>
                <a:cs typeface="Times New Roman" pitchFamily="18" charset="0"/>
              </a:endParaRP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32"/>
          <p:cNvSpPr>
            <a:spLocks noGrp="1" noChangeArrowheads="1"/>
          </p:cNvSpPr>
          <p:nvPr>
            <p:ph type="body" idx="1"/>
          </p:nvPr>
        </p:nvSpPr>
        <p:spPr>
          <a:xfrm>
            <a:off x="723900" y="1231900"/>
            <a:ext cx="8420100" cy="4724400"/>
          </a:xfrm>
        </p:spPr>
        <p:txBody>
          <a:bodyPr/>
          <a:lstStyle/>
          <a:p>
            <a:pPr>
              <a:lnSpc>
                <a:spcPct val="90000"/>
              </a:lnSpc>
            </a:pPr>
            <a:r>
              <a:rPr lang="en-US" altLang="en-US" dirty="0">
                <a:latin typeface="Cambria" panose="02040503050406030204" pitchFamily="18" charset="0"/>
                <a:cs typeface="Times New Roman" pitchFamily="18" charset="0"/>
              </a:rPr>
              <a:t>The </a:t>
            </a:r>
            <a:r>
              <a:rPr lang="ro-RO" altLang="en-US" dirty="0">
                <a:latin typeface="Cambria" panose="02040503050406030204" pitchFamily="18" charset="0"/>
                <a:cs typeface="Times New Roman" pitchFamily="18" charset="0"/>
              </a:rPr>
              <a:t>Master File Table </a:t>
            </a:r>
            <a:r>
              <a:rPr lang="en-US" altLang="en-US" dirty="0">
                <a:latin typeface="Cambria" panose="02040503050406030204" pitchFamily="18" charset="0"/>
                <a:cs typeface="Times New Roman" pitchFamily="18" charset="0"/>
              </a:rPr>
              <a:t>was been designed for a quick and safe access to files</a:t>
            </a:r>
            <a:r>
              <a:rPr lang="ro-RO" altLang="en-US" dirty="0">
                <a:latin typeface="Cambria" panose="02040503050406030204" pitchFamily="18" charset="0"/>
                <a:cs typeface="Times New Roman" pitchFamily="18" charset="0"/>
              </a:rPr>
              <a:t>.</a:t>
            </a:r>
            <a:r>
              <a:rPr lang="en-US" altLang="en-US" dirty="0">
                <a:latin typeface="Cambria" panose="02040503050406030204" pitchFamily="18" charset="0"/>
                <a:cs typeface="Times New Roman" pitchFamily="18" charset="0"/>
              </a:rPr>
              <a:t> The main characteristics</a:t>
            </a:r>
            <a:r>
              <a:rPr lang="ro-RO" altLang="en-US" dirty="0">
                <a:latin typeface="Cambria" panose="02040503050406030204" pitchFamily="18" charset="0"/>
                <a:cs typeface="Times New Roman" pitchFamily="18" charset="0"/>
              </a:rPr>
              <a:t> </a:t>
            </a:r>
            <a:r>
              <a:rPr lang="en-US" altLang="en-US" dirty="0">
                <a:latin typeface="Cambria" panose="02040503050406030204" pitchFamily="18" charset="0"/>
                <a:cs typeface="Times New Roman" pitchFamily="18" charset="0"/>
              </a:rPr>
              <a:t>of it are</a:t>
            </a:r>
            <a:r>
              <a:rPr lang="ro-RO" altLang="en-US" dirty="0">
                <a:latin typeface="Cambria" panose="02040503050406030204" pitchFamily="18" charset="0"/>
                <a:cs typeface="Times New Roman" pitchFamily="18" charset="0"/>
              </a:rPr>
              <a:t>: </a:t>
            </a:r>
            <a:r>
              <a:rPr lang="en-US" altLang="en-US" b="1" i="1" dirty="0">
                <a:latin typeface="Cambria" panose="02040503050406030204" pitchFamily="18" charset="0"/>
                <a:cs typeface="Times New Roman" pitchFamily="18" charset="0"/>
              </a:rPr>
              <a:t>superior performance in finding files on disk</a:t>
            </a:r>
            <a:r>
              <a:rPr lang="en-US" altLang="en-US" b="1" dirty="0">
                <a:latin typeface="Cambria" panose="02040503050406030204" pitchFamily="18" charset="0"/>
                <a:cs typeface="Times New Roman" pitchFamily="18" charset="0"/>
              </a:rPr>
              <a:t> </a:t>
            </a:r>
            <a:r>
              <a:rPr lang="en-US" altLang="en-US" dirty="0">
                <a:latin typeface="Cambria" panose="02040503050406030204" pitchFamily="18" charset="0"/>
                <a:cs typeface="Times New Roman" pitchFamily="18" charset="0"/>
              </a:rPr>
              <a:t>(quick find for small files and directories)</a:t>
            </a:r>
            <a:r>
              <a:rPr lang="ro-RO" altLang="en-US" dirty="0">
                <a:latin typeface="Cambria" panose="02040503050406030204" pitchFamily="18" charset="0"/>
                <a:cs typeface="Times New Roman" pitchFamily="18" charset="0"/>
              </a:rPr>
              <a:t> </a:t>
            </a:r>
            <a:r>
              <a:rPr lang="en-US" altLang="en-US" dirty="0">
                <a:latin typeface="Cambria" panose="02040503050406030204" pitchFamily="18" charset="0"/>
                <a:cs typeface="Times New Roman" pitchFamily="18" charset="0"/>
              </a:rPr>
              <a:t>and </a:t>
            </a:r>
            <a:r>
              <a:rPr lang="en-US" altLang="en-US" b="1" i="1" dirty="0">
                <a:latin typeface="Cambria" panose="02040503050406030204" pitchFamily="18" charset="0"/>
                <a:cs typeface="Times New Roman" pitchFamily="18" charset="0"/>
              </a:rPr>
              <a:t>great reliability</a:t>
            </a:r>
            <a:r>
              <a:rPr lang="en-US" altLang="en-US" dirty="0">
                <a:latin typeface="Cambria" panose="02040503050406030204" pitchFamily="18" charset="0"/>
                <a:cs typeface="Times New Roman" pitchFamily="18" charset="0"/>
              </a:rPr>
              <a:t> (as a result of redundant characteristics)</a:t>
            </a:r>
            <a:r>
              <a:rPr lang="ro-RO" altLang="en-US" dirty="0">
                <a:latin typeface="Cambria" panose="02040503050406030204" pitchFamily="18" charset="0"/>
                <a:cs typeface="Times New Roman" pitchFamily="18" charset="0"/>
              </a:rPr>
              <a:t>.</a:t>
            </a:r>
          </a:p>
          <a:p>
            <a:pPr>
              <a:lnSpc>
                <a:spcPct val="90000"/>
              </a:lnSpc>
            </a:pPr>
            <a:r>
              <a:rPr lang="ro-RO" altLang="en-US" dirty="0">
                <a:latin typeface="Cambria" panose="02040503050406030204" pitchFamily="18" charset="0"/>
                <a:cs typeface="Times New Roman" pitchFamily="18" charset="0"/>
              </a:rPr>
              <a:t>MFT </a:t>
            </a:r>
            <a:r>
              <a:rPr lang="en-US" altLang="en-US" dirty="0">
                <a:latin typeface="Cambria" panose="02040503050406030204" pitchFamily="18" charset="0"/>
                <a:cs typeface="Times New Roman" pitchFamily="18" charset="0"/>
              </a:rPr>
              <a:t>can serve both objectives very well</a:t>
            </a:r>
            <a:r>
              <a:rPr lang="ro-RO" altLang="en-US" dirty="0">
                <a:latin typeface="Cambria" panose="02040503050406030204" pitchFamily="18" charset="0"/>
                <a:cs typeface="Times New Roman" pitchFamily="18" charset="0"/>
              </a:rPr>
              <a:t>. </a:t>
            </a:r>
            <a:r>
              <a:rPr lang="en-US" altLang="en-US" dirty="0">
                <a:latin typeface="Cambria" panose="02040503050406030204" pitchFamily="18" charset="0"/>
                <a:cs typeface="Times New Roman" pitchFamily="18" charset="0"/>
              </a:rPr>
              <a:t>First of all, the definition of MFT records enable small files and directories to be included in these records and there is not necessary any access to disk</a:t>
            </a:r>
            <a:r>
              <a:rPr lang="ro-RO" altLang="en-US" dirty="0">
                <a:latin typeface="Cambria" panose="02040503050406030204" pitchFamily="18" charset="0"/>
                <a:cs typeface="Times New Roman" pitchFamily="18" charset="0"/>
              </a:rPr>
              <a:t>. </a:t>
            </a:r>
            <a:r>
              <a:rPr lang="en-US" altLang="en-US" dirty="0">
                <a:latin typeface="Cambria" panose="02040503050406030204" pitchFamily="18" charset="0"/>
                <a:cs typeface="Times New Roman" pitchFamily="18" charset="0"/>
              </a:rPr>
              <a:t>For big files </a:t>
            </a:r>
            <a:r>
              <a:rPr lang="ro-RO" altLang="en-US" dirty="0">
                <a:latin typeface="Cambria" panose="02040503050406030204" pitchFamily="18" charset="0"/>
                <a:cs typeface="Times New Roman" pitchFamily="18" charset="0"/>
              </a:rPr>
              <a:t>NTFS</a:t>
            </a:r>
            <a:r>
              <a:rPr lang="en-US" altLang="en-US" dirty="0">
                <a:latin typeface="Cambria" panose="02040503050406030204" pitchFamily="18" charset="0"/>
                <a:cs typeface="Times New Roman" pitchFamily="18" charset="0"/>
              </a:rPr>
              <a:t> uses a hierarchical binary tree structure in order to quick search in bigger directories</a:t>
            </a:r>
            <a:r>
              <a:rPr lang="ro-RO" altLang="en-US" dirty="0">
                <a:latin typeface="Cambria" panose="02040503050406030204" pitchFamily="18" charset="0"/>
                <a:cs typeface="Times New Roman" pitchFamily="18" charset="0"/>
              </a:rPr>
              <a:t>.</a:t>
            </a:r>
          </a:p>
          <a:p>
            <a:pPr>
              <a:lnSpc>
                <a:spcPct val="90000"/>
              </a:lnSpc>
            </a:pPr>
            <a:r>
              <a:rPr lang="en-US" altLang="en-US" dirty="0">
                <a:latin typeface="Cambria" panose="02040503050406030204" pitchFamily="18" charset="0"/>
                <a:cs typeface="Times New Roman" pitchFamily="18" charset="0"/>
              </a:rPr>
              <a:t>The reliability is assured by the link between these redundant characteristics</a:t>
            </a:r>
            <a:r>
              <a:rPr lang="ro-RO" altLang="en-US" dirty="0">
                <a:latin typeface="Cambria" panose="02040503050406030204" pitchFamily="18" charset="0"/>
                <a:cs typeface="Times New Roman" pitchFamily="18" charset="0"/>
              </a:rPr>
              <a:t>:</a:t>
            </a:r>
          </a:p>
          <a:p>
            <a:pPr lvl="1">
              <a:lnSpc>
                <a:spcPct val="90000"/>
              </a:lnSpc>
            </a:pPr>
            <a:r>
              <a:rPr lang="en-US" altLang="en-US" dirty="0">
                <a:latin typeface="Cambria" panose="02040503050406030204" pitchFamily="18" charset="0"/>
                <a:cs typeface="Times New Roman" pitchFamily="18" charset="0"/>
              </a:rPr>
              <a:t>Redundant master record – the mirror record</a:t>
            </a:r>
            <a:r>
              <a:rPr lang="ro-RO" altLang="en-US" dirty="0">
                <a:latin typeface="Cambria" panose="02040503050406030204" pitchFamily="18" charset="0"/>
                <a:cs typeface="Times New Roman" pitchFamily="18" charset="0"/>
              </a:rPr>
              <a:t> (</a:t>
            </a:r>
            <a:r>
              <a:rPr lang="en-US" altLang="en-US" dirty="0">
                <a:latin typeface="Cambria" panose="02040503050406030204" pitchFamily="18" charset="0"/>
                <a:cs typeface="Times New Roman" pitchFamily="18" charset="0"/>
              </a:rPr>
              <a:t>the copy</a:t>
            </a:r>
            <a:r>
              <a:rPr lang="ro-RO" altLang="en-US" dirty="0">
                <a:latin typeface="Cambria" panose="02040503050406030204" pitchFamily="18" charset="0"/>
                <a:cs typeface="Times New Roman" pitchFamily="18" charset="0"/>
              </a:rPr>
              <a:t>) </a:t>
            </a:r>
            <a:r>
              <a:rPr lang="en-US" altLang="en-US" dirty="0">
                <a:latin typeface="Cambria" panose="02040503050406030204" pitchFamily="18" charset="0"/>
                <a:cs typeface="Times New Roman" pitchFamily="18" charset="0"/>
              </a:rPr>
              <a:t>of</a:t>
            </a:r>
            <a:r>
              <a:rPr lang="ro-RO" altLang="en-US" dirty="0">
                <a:latin typeface="Cambria" panose="02040503050406030204" pitchFamily="18" charset="0"/>
                <a:cs typeface="Times New Roman" pitchFamily="18" charset="0"/>
              </a:rPr>
              <a:t> MFT;</a:t>
            </a:r>
          </a:p>
          <a:p>
            <a:pPr lvl="1">
              <a:lnSpc>
                <a:spcPct val="90000"/>
              </a:lnSpc>
            </a:pPr>
            <a:r>
              <a:rPr lang="en-US" altLang="en-US" dirty="0">
                <a:latin typeface="Cambria" panose="02040503050406030204" pitchFamily="18" charset="0"/>
                <a:cs typeface="Times New Roman" pitchFamily="18" charset="0"/>
              </a:rPr>
              <a:t>Redundant files and data segments </a:t>
            </a:r>
            <a:r>
              <a:rPr lang="ro-RO" altLang="en-US" dirty="0">
                <a:latin typeface="Cambria" panose="02040503050406030204" pitchFamily="18" charset="0"/>
                <a:cs typeface="Times New Roman" pitchFamily="18" charset="0"/>
              </a:rPr>
              <a:t>MFT – </a:t>
            </a:r>
            <a:r>
              <a:rPr lang="en-US" altLang="en-US" dirty="0">
                <a:latin typeface="Cambria" panose="02040503050406030204" pitchFamily="18" charset="0"/>
                <a:cs typeface="Times New Roman" pitchFamily="18" charset="0"/>
              </a:rPr>
              <a:t>mirror </a:t>
            </a:r>
            <a:r>
              <a:rPr lang="ro-RO" altLang="en-US" dirty="0">
                <a:latin typeface="Cambria" panose="02040503050406030204" pitchFamily="18" charset="0"/>
                <a:cs typeface="Times New Roman" pitchFamily="18" charset="0"/>
              </a:rPr>
              <a:t>MFT;</a:t>
            </a:r>
          </a:p>
          <a:p>
            <a:pPr lvl="1">
              <a:lnSpc>
                <a:spcPct val="90000"/>
              </a:lnSpc>
            </a:pPr>
            <a:r>
              <a:rPr lang="en-US" altLang="en-US" dirty="0">
                <a:latin typeface="Cambria" panose="02040503050406030204" pitchFamily="18" charset="0"/>
                <a:cs typeface="Times New Roman" pitchFamily="18" charset="0"/>
              </a:rPr>
              <a:t>Redundant sector boots</a:t>
            </a:r>
            <a:r>
              <a:rPr lang="ro-RO" altLang="en-US" dirty="0">
                <a:latin typeface="Cambria" panose="02040503050406030204" pitchFamily="18" charset="0"/>
                <a:cs typeface="Times New Roman" pitchFamily="18" charset="0"/>
              </a:rPr>
              <a:t> (</a:t>
            </a:r>
            <a:r>
              <a:rPr lang="en-US" altLang="en-US" dirty="0">
                <a:latin typeface="Cambria" panose="02040503050406030204" pitchFamily="18" charset="0"/>
                <a:cs typeface="Times New Roman" pitchFamily="18" charset="0"/>
              </a:rPr>
              <a:t>the existence of the primary boot sector and dual boot sector – its copy</a:t>
            </a:r>
            <a:r>
              <a:rPr lang="ro-RO" altLang="en-US" dirty="0">
                <a:latin typeface="Cambria" panose="02040503050406030204" pitchFamily="18" charset="0"/>
                <a:cs typeface="Times New Roman" pitchFamily="18" charset="0"/>
              </a:rPr>
              <a:t>).</a:t>
            </a:r>
            <a:endParaRPr lang="en-US" altLang="en-US" dirty="0">
              <a:latin typeface="Cambria" panose="02040503050406030204" pitchFamily="18" charset="0"/>
              <a:cs typeface="Times New Roman" pitchFamily="18" charset="0"/>
            </a:endParaRPr>
          </a:p>
        </p:txBody>
      </p:sp>
      <p:sp>
        <p:nvSpPr>
          <p:cNvPr id="29699" name="Rectangle 1033"/>
          <p:cNvSpPr>
            <a:spLocks noGrp="1" noChangeArrowheads="1"/>
          </p:cNvSpPr>
          <p:nvPr>
            <p:ph type="title"/>
          </p:nvPr>
        </p:nvSpPr>
        <p:spPr/>
        <p:txBody>
          <a:bodyPr/>
          <a:lstStyle/>
          <a:p>
            <a:r>
              <a:rPr lang="ro-RO" altLang="en-US" dirty="0">
                <a:latin typeface="Cambria" panose="02040503050406030204" pitchFamily="18" charset="0"/>
                <a:cs typeface="Times New Roman" pitchFamily="18" charset="0"/>
              </a:rPr>
              <a:t>MFT</a:t>
            </a:r>
            <a:r>
              <a:rPr lang="en-US" altLang="en-US" dirty="0">
                <a:latin typeface="Cambria" panose="02040503050406030204" pitchFamily="18" charset="0"/>
                <a:cs typeface="Times New Roman" pitchFamily="18" charset="0"/>
              </a:rPr>
              <a:t> - characteristics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3"/>
          <p:cNvSpPr>
            <a:spLocks noGrp="1" noChangeArrowheads="1"/>
          </p:cNvSpPr>
          <p:nvPr>
            <p:ph type="body" idx="1"/>
          </p:nvPr>
        </p:nvSpPr>
        <p:spPr>
          <a:xfrm>
            <a:off x="685800" y="1371600"/>
            <a:ext cx="8458200" cy="4724400"/>
          </a:xfrm>
        </p:spPr>
        <p:txBody>
          <a:bodyPr/>
          <a:lstStyle/>
          <a:p>
            <a:r>
              <a:rPr lang="en-US" sz="2400" dirty="0">
                <a:latin typeface="Cambria" panose="02040503050406030204" pitchFamily="18" charset="0"/>
                <a:ea typeface="Cambria" panose="02040503050406030204" pitchFamily="18" charset="0"/>
                <a:hlinkClick r:id="rId2"/>
              </a:rPr>
              <a:t>https://docs.microsoft.com/en-us/previous-versions/windows/it-pro/windows-vista/cc766145(v=ws.10)</a:t>
            </a:r>
            <a:endParaRPr lang="en-US" sz="2400" dirty="0">
              <a:latin typeface="Cambria" panose="02040503050406030204" pitchFamily="18" charset="0"/>
              <a:ea typeface="Cambria" panose="02040503050406030204" pitchFamily="18" charset="0"/>
            </a:endParaRPr>
          </a:p>
          <a:p>
            <a:pPr marL="0" indent="0">
              <a:buNone/>
            </a:pPr>
            <a:r>
              <a:rPr lang="ro-RO" altLang="en-US" sz="2200" dirty="0">
                <a:latin typeface="Cambria" panose="02040503050406030204" pitchFamily="18" charset="0"/>
                <a:ea typeface="Cambria" panose="02040503050406030204" pitchFamily="18" charset="0"/>
              </a:rPr>
              <a:t>(</a:t>
            </a:r>
            <a:r>
              <a:rPr lang="en-US" altLang="en-US" sz="2200" dirty="0">
                <a:latin typeface="Cambria" panose="02040503050406030204" pitchFamily="18" charset="0"/>
                <a:ea typeface="Cambria" panose="02040503050406030204" pitchFamily="18" charset="0"/>
              </a:rPr>
              <a:t>A nice comparison between</a:t>
            </a:r>
            <a:r>
              <a:rPr lang="ro-RO" altLang="en-US" sz="2200" dirty="0">
                <a:latin typeface="Cambria" panose="02040503050406030204" pitchFamily="18" charset="0"/>
                <a:ea typeface="Cambria" panose="02040503050406030204" pitchFamily="18" charset="0"/>
              </a:rPr>
              <a:t> NTFS, FAT16 </a:t>
            </a:r>
            <a:r>
              <a:rPr lang="en-US" altLang="en-US" sz="2200" dirty="0">
                <a:latin typeface="Cambria" panose="02040503050406030204" pitchFamily="18" charset="0"/>
                <a:ea typeface="Cambria" panose="02040503050406030204" pitchFamily="18" charset="0"/>
              </a:rPr>
              <a:t>and </a:t>
            </a:r>
            <a:r>
              <a:rPr lang="ro-RO" altLang="en-US" sz="2200" dirty="0">
                <a:latin typeface="Cambria" panose="02040503050406030204" pitchFamily="18" charset="0"/>
                <a:ea typeface="Cambria" panose="02040503050406030204" pitchFamily="18" charset="0"/>
              </a:rPr>
              <a:t>FAT32)</a:t>
            </a:r>
            <a:endParaRPr lang="en-US" altLang="en-US" sz="2200" dirty="0">
              <a:latin typeface="Cambria" panose="02040503050406030204" pitchFamily="18" charset="0"/>
              <a:ea typeface="Cambria" panose="02040503050406030204" pitchFamily="18" charset="0"/>
            </a:endParaRPr>
          </a:p>
          <a:p>
            <a:pPr marL="0" indent="0">
              <a:buNone/>
            </a:pPr>
            <a:endParaRPr lang="ro-RO" altLang="en-US" sz="2200" dirty="0">
              <a:latin typeface="Cambria" panose="02040503050406030204" pitchFamily="18" charset="0"/>
              <a:ea typeface="Cambria" panose="02040503050406030204" pitchFamily="18" charset="0"/>
              <a:cs typeface="Times New Roman" pitchFamily="18" charset="0"/>
            </a:endParaRPr>
          </a:p>
        </p:txBody>
      </p:sp>
      <p:sp>
        <p:nvSpPr>
          <p:cNvPr id="30723" name="Rectangle 34"/>
          <p:cNvSpPr>
            <a:spLocks noGrp="1" noChangeArrowheads="1"/>
          </p:cNvSpPr>
          <p:nvPr>
            <p:ph type="title"/>
          </p:nvPr>
        </p:nvSpPr>
        <p:spPr/>
        <p:txBody>
          <a:bodyPr/>
          <a:lstStyle/>
          <a:p>
            <a:r>
              <a:rPr lang="en-US" altLang="en-US" sz="2800" dirty="0">
                <a:latin typeface="Cambria" panose="02040503050406030204" pitchFamily="18" charset="0"/>
                <a:cs typeface="Times New Roman" pitchFamily="18" charset="0"/>
              </a:rPr>
              <a:t> Comparison of NTFS and FAT File Systems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dirty="0">
                <a:latin typeface="Cambria" panose="02040503050406030204" pitchFamily="18" charset="0"/>
              </a:rPr>
              <a:t>Other filesystems</a:t>
            </a:r>
          </a:p>
        </p:txBody>
      </p:sp>
      <p:sp>
        <p:nvSpPr>
          <p:cNvPr id="31747" name="Rectangle 3"/>
          <p:cNvSpPr>
            <a:spLocks noGrp="1" noChangeArrowheads="1"/>
          </p:cNvSpPr>
          <p:nvPr>
            <p:ph type="body" idx="1"/>
          </p:nvPr>
        </p:nvSpPr>
        <p:spPr>
          <a:xfrm>
            <a:off x="685800" y="1371600"/>
            <a:ext cx="8115300" cy="5207000"/>
          </a:xfrm>
        </p:spPr>
        <p:txBody>
          <a:bodyPr/>
          <a:lstStyle/>
          <a:p>
            <a:r>
              <a:rPr lang="en-US" altLang="en-US" sz="2200" dirty="0">
                <a:latin typeface="Cambria" panose="02040503050406030204" pitchFamily="18" charset="0"/>
                <a:cs typeface="Times New Roman" pitchFamily="18" charset="0"/>
              </a:rPr>
              <a:t>Default filesystem on a Linux is </a:t>
            </a:r>
            <a:r>
              <a:rPr lang="ro-RO" altLang="en-US" sz="2200" b="1" i="1" dirty="0">
                <a:latin typeface="Cambria" panose="02040503050406030204" pitchFamily="18" charset="0"/>
                <a:cs typeface="Times New Roman" pitchFamily="18" charset="0"/>
              </a:rPr>
              <a:t>ext3</a:t>
            </a:r>
            <a:r>
              <a:rPr lang="ro-RO" altLang="en-US" sz="2200" dirty="0">
                <a:latin typeface="Cambria" panose="02040503050406030204" pitchFamily="18" charset="0"/>
                <a:cs typeface="Times New Roman" pitchFamily="18" charset="0"/>
              </a:rPr>
              <a:t> (third extended filesystem) </a:t>
            </a:r>
            <a:r>
              <a:rPr lang="en-US" altLang="en-US" sz="2200" dirty="0">
                <a:latin typeface="Cambria" panose="02040503050406030204" pitchFamily="18" charset="0"/>
                <a:cs typeface="Times New Roman" pitchFamily="18" charset="0"/>
              </a:rPr>
              <a:t>or </a:t>
            </a:r>
            <a:r>
              <a:rPr lang="en-US" altLang="en-US" sz="2200" b="1" i="1" dirty="0">
                <a:latin typeface="Cambria" panose="02040503050406030204" pitchFamily="18" charset="0"/>
                <a:cs typeface="Times New Roman" pitchFamily="18" charset="0"/>
              </a:rPr>
              <a:t>ext4</a:t>
            </a:r>
            <a:r>
              <a:rPr lang="ro-RO" altLang="en-US" sz="2200" dirty="0">
                <a:latin typeface="Cambria" panose="02040503050406030204" pitchFamily="18" charset="0"/>
                <a:cs typeface="Times New Roman" pitchFamily="18" charset="0"/>
              </a:rPr>
              <a:t> – </a:t>
            </a:r>
            <a:r>
              <a:rPr lang="en-US" altLang="en-US" sz="2200" dirty="0">
                <a:latin typeface="Cambria" panose="02040503050406030204" pitchFamily="18" charset="0"/>
                <a:cs typeface="Times New Roman" pitchFamily="18" charset="0"/>
              </a:rPr>
              <a:t>More information at</a:t>
            </a:r>
            <a:r>
              <a:rPr lang="ro-RO" altLang="en-US" sz="2200" dirty="0">
                <a:latin typeface="Cambria" panose="02040503050406030204" pitchFamily="18" charset="0"/>
                <a:cs typeface="Times New Roman" pitchFamily="18" charset="0"/>
              </a:rPr>
              <a:t>:</a:t>
            </a:r>
            <a:endParaRPr lang="en-US" altLang="en-US" sz="2200" dirty="0">
              <a:latin typeface="Cambria" panose="02040503050406030204" pitchFamily="18" charset="0"/>
              <a:cs typeface="Times New Roman" pitchFamily="18" charset="0"/>
            </a:endParaRPr>
          </a:p>
          <a:p>
            <a:r>
              <a:rPr lang="en-US" altLang="en-US" sz="2200" dirty="0">
                <a:latin typeface="Cambria" panose="02040503050406030204" pitchFamily="18" charset="0"/>
                <a:hlinkClick r:id="rId3"/>
              </a:rPr>
              <a:t>http://en.wikipedia.org/wiki/Ext3</a:t>
            </a:r>
            <a:endParaRPr lang="en-US" altLang="en-US" sz="2200" dirty="0">
              <a:latin typeface="Cambria" panose="02040503050406030204" pitchFamily="18" charset="0"/>
            </a:endParaRPr>
          </a:p>
          <a:p>
            <a:r>
              <a:rPr lang="en-US" altLang="en-US" sz="2200" dirty="0">
                <a:latin typeface="Cambria" panose="02040503050406030204" pitchFamily="18" charset="0"/>
              </a:rPr>
              <a:t>http://en.wikipedia.org/wiki/Ext4</a:t>
            </a:r>
          </a:p>
          <a:p>
            <a:r>
              <a:rPr lang="ro-RO" altLang="en-US" sz="2200" b="1" dirty="0">
                <a:latin typeface="Cambria" panose="02040503050406030204" pitchFamily="18" charset="0"/>
              </a:rPr>
              <a:t>JFS (Journaling FileSystem)</a:t>
            </a:r>
            <a:r>
              <a:rPr lang="en-US" altLang="en-US" sz="2200" b="1" dirty="0">
                <a:latin typeface="Cambria" panose="02040503050406030204" pitchFamily="18" charset="0"/>
              </a:rPr>
              <a:t> -</a:t>
            </a:r>
            <a:r>
              <a:rPr lang="ro-RO" altLang="en-US" sz="2200" dirty="0">
                <a:latin typeface="Cambria" panose="02040503050406030204" pitchFamily="18" charset="0"/>
              </a:rPr>
              <a:t> </a:t>
            </a:r>
            <a:r>
              <a:rPr lang="en-US" altLang="en-US" sz="2200" dirty="0">
                <a:latin typeface="Cambria" panose="02040503050406030204" pitchFamily="18" charset="0"/>
              </a:rPr>
              <a:t>filesystem created by IBM; used on Unix AIX and on </a:t>
            </a:r>
            <a:r>
              <a:rPr lang="ro-RO" altLang="en-US" sz="2200" dirty="0">
                <a:latin typeface="Cambria" panose="02040503050406030204" pitchFamily="18" charset="0"/>
              </a:rPr>
              <a:t>Linux</a:t>
            </a:r>
            <a:r>
              <a:rPr lang="en-US" altLang="en-US" sz="2200" dirty="0">
                <a:latin typeface="Cambria" panose="02040503050406030204" pitchFamily="18" charset="0"/>
              </a:rPr>
              <a:t> versions</a:t>
            </a:r>
            <a:r>
              <a:rPr lang="ro-RO" altLang="en-US" sz="2200" dirty="0">
                <a:latin typeface="Cambria" panose="02040503050406030204" pitchFamily="18" charset="0"/>
              </a:rPr>
              <a:t>.</a:t>
            </a:r>
            <a:r>
              <a:rPr lang="en-US" altLang="en-US" sz="2200" dirty="0">
                <a:latin typeface="Cambria" panose="02040503050406030204" pitchFamily="18" charset="0"/>
              </a:rPr>
              <a:t> “</a:t>
            </a:r>
            <a:r>
              <a:rPr lang="en-US" altLang="en-US" sz="2200" i="1" dirty="0">
                <a:latin typeface="Cambria" panose="02040503050406030204" pitchFamily="18" charset="0"/>
              </a:rPr>
              <a:t>A journaling file system is a file system that keeps track of changes not yet committed to the file system's main part by recording the intentions of such changes in a data structure known as a "journal", which is usually a circular log.”</a:t>
            </a:r>
            <a:endParaRPr lang="ro-RO" altLang="en-US" sz="2200" i="1" dirty="0">
              <a:latin typeface="Cambria" panose="02040503050406030204" pitchFamily="18" charset="0"/>
            </a:endParaRPr>
          </a:p>
          <a:p>
            <a:r>
              <a:rPr lang="en-US" altLang="en-US" sz="2200" b="1" dirty="0">
                <a:latin typeface="Cambria" panose="02040503050406030204" pitchFamily="18" charset="0"/>
              </a:rPr>
              <a:t>OCFS2</a:t>
            </a:r>
            <a:r>
              <a:rPr lang="en-US" altLang="en-US" sz="2200" dirty="0">
                <a:latin typeface="Cambria" panose="02040503050406030204" pitchFamily="18" charset="0"/>
              </a:rPr>
              <a:t> (</a:t>
            </a:r>
            <a:r>
              <a:rPr lang="en-US" altLang="en-US" sz="2200" b="1" dirty="0">
                <a:latin typeface="Cambria" panose="02040503050406030204" pitchFamily="18" charset="0"/>
              </a:rPr>
              <a:t>Oracle Cluster File System</a:t>
            </a:r>
            <a:r>
              <a:rPr lang="en-US" altLang="en-US" sz="2200" dirty="0">
                <a:latin typeface="Cambria" panose="02040503050406030204" pitchFamily="18" charset="0"/>
              </a:rPr>
              <a:t>)</a:t>
            </a:r>
            <a:r>
              <a:rPr lang="ro-RO" altLang="en-US" sz="2200" b="1" dirty="0">
                <a:latin typeface="Cambria" panose="02040503050406030204" pitchFamily="18" charset="0"/>
              </a:rPr>
              <a:t> </a:t>
            </a:r>
            <a:r>
              <a:rPr lang="ro-RO" altLang="en-US" sz="2200" dirty="0">
                <a:latin typeface="Cambria" panose="02040503050406030204" pitchFamily="18" charset="0"/>
              </a:rPr>
              <a:t>– </a:t>
            </a:r>
            <a:r>
              <a:rPr lang="en-US" altLang="en-US" sz="2200" dirty="0">
                <a:latin typeface="Cambria" panose="02040503050406030204" pitchFamily="18" charset="0"/>
              </a:rPr>
              <a:t>filesystem created by </a:t>
            </a:r>
            <a:r>
              <a:rPr lang="ro-RO" altLang="en-US" sz="2200" dirty="0">
                <a:latin typeface="Cambria" panose="02040503050406030204" pitchFamily="18" charset="0"/>
              </a:rPr>
              <a:t>Oracle </a:t>
            </a:r>
            <a:r>
              <a:rPr lang="en-US" altLang="en-US" sz="2200" dirty="0">
                <a:latin typeface="Cambria" panose="02040503050406030204" pitchFamily="18" charset="0"/>
              </a:rPr>
              <a:t>for</a:t>
            </a:r>
            <a:r>
              <a:rPr lang="ro-RO" altLang="en-US" sz="2200" dirty="0">
                <a:latin typeface="Cambria" panose="02040503050406030204" pitchFamily="18" charset="0"/>
              </a:rPr>
              <a:t> Linux </a:t>
            </a:r>
            <a:r>
              <a:rPr lang="en-US" altLang="en-US" sz="2200" dirty="0">
                <a:latin typeface="Cambria" panose="02040503050406030204" pitchFamily="18" charset="0"/>
              </a:rPr>
              <a:t>clusters</a:t>
            </a:r>
            <a:r>
              <a:rPr lang="ro-RO" altLang="en-US" sz="2200" dirty="0">
                <a:latin typeface="Cambria" panose="02040503050406030204" pitchFamily="18" charset="0"/>
              </a:rPr>
              <a:t>.</a:t>
            </a:r>
          </a:p>
          <a:p>
            <a:pPr>
              <a:buFontTx/>
              <a:buNone/>
            </a:pPr>
            <a:r>
              <a:rPr lang="ro-RO" altLang="en-US" sz="2200" dirty="0">
                <a:latin typeface="Cambria" panose="02040503050406030204" pitchFamily="18" charset="0"/>
              </a:rPr>
              <a:t>	https://oss.oracle.com/projects/ocfs2/</a:t>
            </a:r>
            <a:endParaRPr lang="en-US" altLang="en-US" sz="2200" dirty="0">
              <a:latin typeface="Cambria" panose="020405030504060302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sz="3000" dirty="0">
                <a:latin typeface="Cambria" panose="02040503050406030204" pitchFamily="18" charset="0"/>
              </a:rPr>
              <a:t>Which Linux file system should you choose? </a:t>
            </a:r>
          </a:p>
        </p:txBody>
      </p:sp>
      <p:sp>
        <p:nvSpPr>
          <p:cNvPr id="192515" name="Rectangle 3"/>
          <p:cNvSpPr>
            <a:spLocks noGrp="1" noChangeArrowheads="1"/>
          </p:cNvSpPr>
          <p:nvPr>
            <p:ph type="body" idx="1"/>
          </p:nvPr>
        </p:nvSpPr>
        <p:spPr>
          <a:xfrm>
            <a:off x="685800" y="1371600"/>
            <a:ext cx="8115300" cy="4724400"/>
          </a:xfrm>
        </p:spPr>
        <p:txBody>
          <a:bodyPr/>
          <a:lstStyle/>
          <a:p>
            <a:pPr>
              <a:defRPr/>
            </a:pPr>
            <a:endParaRPr lang="en-US" sz="2400" u="sng" dirty="0">
              <a:solidFill>
                <a:schemeClr val="tx2"/>
              </a:solidFill>
              <a:latin typeface="Cambria" panose="02040503050406030204" pitchFamily="18" charset="0"/>
              <a:hlinkClick r:id="rId2"/>
            </a:endParaRPr>
          </a:p>
          <a:p>
            <a:pPr marL="0" indent="0">
              <a:buNone/>
              <a:defRPr/>
            </a:pPr>
            <a:r>
              <a:rPr lang="en-US" sz="2400" dirty="0">
                <a:solidFill>
                  <a:schemeClr val="tx2"/>
                </a:solidFill>
                <a:latin typeface="Cambria" panose="02040503050406030204" pitchFamily="18" charset="0"/>
              </a:rPr>
              <a:t>Read this interesting article:</a:t>
            </a:r>
            <a:endParaRPr lang="en-US" sz="2400" dirty="0">
              <a:solidFill>
                <a:schemeClr val="tx2"/>
              </a:solidFill>
              <a:latin typeface="Cambria" panose="02040503050406030204" pitchFamily="18" charset="0"/>
              <a:hlinkClick r:id="rId2"/>
            </a:endParaRPr>
          </a:p>
          <a:p>
            <a:pPr marL="0" indent="0">
              <a:buNone/>
              <a:defRPr/>
            </a:pPr>
            <a:r>
              <a:rPr lang="ro-RO" sz="2400" dirty="0">
                <a:latin typeface="Cambria" panose="02040503050406030204" pitchFamily="18" charset="0"/>
                <a:hlinkClick r:id="rId2"/>
              </a:rPr>
              <a:t>http://www.howtogeek.com/howto/33552/htg-explains-which-linux-file-system-should-you-choose/</a:t>
            </a:r>
            <a:r>
              <a:rPr lang="ro-RO" sz="2400" dirty="0">
                <a:latin typeface="Cambria" panose="02040503050406030204" pitchFamily="18" charset="0"/>
              </a:rPr>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62000" y="152400"/>
            <a:ext cx="8382000" cy="874713"/>
          </a:xfrm>
        </p:spPr>
        <p:txBody>
          <a:bodyPr/>
          <a:lstStyle/>
          <a:p>
            <a:pPr algn="l"/>
            <a:r>
              <a:rPr lang="en-US" altLang="en-US" sz="2800" dirty="0">
                <a:latin typeface="Cambria" panose="02040503050406030204" pitchFamily="18" charset="0"/>
              </a:rPr>
              <a:t>Unix/Linux commands about hard disk and partitions</a:t>
            </a:r>
          </a:p>
        </p:txBody>
      </p:sp>
      <p:sp>
        <p:nvSpPr>
          <p:cNvPr id="33795" name="Rectangle 3"/>
          <p:cNvSpPr>
            <a:spLocks noGrp="1" noChangeArrowheads="1"/>
          </p:cNvSpPr>
          <p:nvPr>
            <p:ph type="body" idx="1"/>
          </p:nvPr>
        </p:nvSpPr>
        <p:spPr/>
        <p:txBody>
          <a:bodyPr/>
          <a:lstStyle/>
          <a:p>
            <a:r>
              <a:rPr lang="ro-RO" altLang="en-US" b="1" i="1" dirty="0">
                <a:latin typeface="Cambria" panose="02040503050406030204" pitchFamily="18" charset="0"/>
                <a:cs typeface="Times New Roman" pitchFamily="18" charset="0"/>
              </a:rPr>
              <a:t>df (disk free)</a:t>
            </a:r>
            <a:r>
              <a:rPr lang="ro-RO" altLang="en-US" dirty="0">
                <a:latin typeface="Cambria" panose="02040503050406030204" pitchFamily="18" charset="0"/>
                <a:cs typeface="Times New Roman" pitchFamily="18" charset="0"/>
              </a:rPr>
              <a:t> – </a:t>
            </a:r>
            <a:r>
              <a:rPr lang="en-US" altLang="en-US" dirty="0">
                <a:latin typeface="Cambria" panose="02040503050406030204" pitchFamily="18" charset="0"/>
                <a:cs typeface="Times New Roman" pitchFamily="18" charset="0"/>
              </a:rPr>
              <a:t>used to see the free space on a hard disk</a:t>
            </a:r>
            <a:endParaRPr lang="ro-RO" altLang="en-US" dirty="0">
              <a:latin typeface="Cambria" panose="02040503050406030204" pitchFamily="18" charset="0"/>
              <a:cs typeface="Times New Roman" pitchFamily="18" charset="0"/>
            </a:endParaRPr>
          </a:p>
          <a:p>
            <a:r>
              <a:rPr lang="ro-RO" altLang="en-US" dirty="0">
                <a:latin typeface="Cambria" panose="02040503050406030204" pitchFamily="18" charset="0"/>
                <a:cs typeface="Times New Roman" pitchFamily="18" charset="0"/>
              </a:rPr>
              <a:t>df –</a:t>
            </a:r>
            <a:r>
              <a:rPr lang="en-US" altLang="en-US" dirty="0">
                <a:latin typeface="Cambria" panose="02040503050406030204" pitchFamily="18" charset="0"/>
                <a:cs typeface="Times New Roman" pitchFamily="18" charset="0"/>
              </a:rPr>
              <a:t>h (human readable format)</a:t>
            </a:r>
            <a:endParaRPr lang="ro-RO" altLang="en-US" dirty="0">
              <a:latin typeface="Cambria" panose="02040503050406030204" pitchFamily="18" charset="0"/>
              <a:cs typeface="Times New Roman" pitchFamily="18" charset="0"/>
            </a:endParaRPr>
          </a:p>
          <a:p>
            <a:r>
              <a:rPr lang="ro-RO" altLang="en-US" b="1" i="1" dirty="0">
                <a:latin typeface="Cambria" panose="02040503050406030204" pitchFamily="18" charset="0"/>
                <a:cs typeface="Times New Roman" pitchFamily="18" charset="0"/>
              </a:rPr>
              <a:t>du (disk usage)</a:t>
            </a:r>
            <a:r>
              <a:rPr lang="ro-RO" altLang="en-US" dirty="0">
                <a:latin typeface="Cambria" panose="02040503050406030204" pitchFamily="18" charset="0"/>
                <a:cs typeface="Times New Roman" pitchFamily="18" charset="0"/>
              </a:rPr>
              <a:t> – </a:t>
            </a:r>
            <a:r>
              <a:rPr lang="en-US" altLang="en-US" dirty="0">
                <a:latin typeface="Cambria" panose="02040503050406030204" pitchFamily="18" charset="0"/>
                <a:cs typeface="Times New Roman" pitchFamily="18" charset="0"/>
              </a:rPr>
              <a:t>used to determine the occupied space by a directory as a number of </a:t>
            </a:r>
            <a:r>
              <a:rPr lang="ro-RO" altLang="en-US" dirty="0">
                <a:latin typeface="Cambria" panose="02040503050406030204" pitchFamily="18" charset="0"/>
                <a:cs typeface="Times New Roman" pitchFamily="18" charset="0"/>
              </a:rPr>
              <a:t>512 </a:t>
            </a:r>
            <a:r>
              <a:rPr lang="en-US" altLang="en-US" dirty="0">
                <a:latin typeface="Cambria" panose="02040503050406030204" pitchFamily="18" charset="0"/>
                <a:cs typeface="Times New Roman" pitchFamily="18" charset="0"/>
              </a:rPr>
              <a:t>bytes blocks</a:t>
            </a:r>
            <a:r>
              <a:rPr lang="ro-RO" altLang="en-US" dirty="0">
                <a:latin typeface="Cambria" panose="02040503050406030204" pitchFamily="18" charset="0"/>
                <a:cs typeface="Times New Roman" pitchFamily="18" charset="0"/>
              </a:rPr>
              <a:t> </a:t>
            </a:r>
          </a:p>
          <a:p>
            <a:r>
              <a:rPr lang="ro-RO" altLang="en-US" dirty="0">
                <a:latin typeface="Cambria" panose="02040503050406030204" pitchFamily="18" charset="0"/>
                <a:cs typeface="Times New Roman" pitchFamily="18" charset="0"/>
              </a:rPr>
              <a:t> du –k (</a:t>
            </a:r>
            <a:r>
              <a:rPr lang="en-US" altLang="en-US" dirty="0">
                <a:latin typeface="Cambria" panose="02040503050406030204" pitchFamily="18" charset="0"/>
                <a:cs typeface="Times New Roman" pitchFamily="18" charset="0"/>
              </a:rPr>
              <a:t>occupied space in blocks of </a:t>
            </a:r>
            <a:r>
              <a:rPr lang="ro-RO" altLang="en-US" dirty="0">
                <a:latin typeface="Cambria" panose="02040503050406030204" pitchFamily="18" charset="0"/>
                <a:cs typeface="Times New Roman" pitchFamily="18" charset="0"/>
              </a:rPr>
              <a:t>1 KB)</a:t>
            </a:r>
          </a:p>
          <a:p>
            <a:r>
              <a:rPr lang="ro-RO" altLang="en-US" dirty="0">
                <a:latin typeface="Cambria" panose="02040503050406030204" pitchFamily="18" charset="0"/>
                <a:cs typeface="Times New Roman" pitchFamily="18" charset="0"/>
              </a:rPr>
              <a:t>du –k </a:t>
            </a:r>
            <a:r>
              <a:rPr lang="en-US" altLang="en-US" dirty="0">
                <a:latin typeface="Cambria" panose="02040503050406030204" pitchFamily="18" charset="0"/>
                <a:cs typeface="Times New Roman" pitchFamily="18" charset="0"/>
              </a:rPr>
              <a:t>| tail -1 (showing the last line of the listing – total no of blocks)</a:t>
            </a:r>
          </a:p>
          <a:p>
            <a:endParaRPr lang="en-US" altLang="en-US" dirty="0">
              <a:latin typeface="Cambria" panose="02040503050406030204"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a:latin typeface="Cambria" panose="02040503050406030204" pitchFamily="18" charset="0"/>
                <a:cs typeface="Times New Roman" pitchFamily="18" charset="0"/>
              </a:rPr>
              <a:t>Backup commands, file archiving-Linux</a:t>
            </a:r>
          </a:p>
        </p:txBody>
      </p:sp>
      <p:sp>
        <p:nvSpPr>
          <p:cNvPr id="4099" name="Rectangle 3"/>
          <p:cNvSpPr>
            <a:spLocks noGrp="1" noChangeArrowheads="1"/>
          </p:cNvSpPr>
          <p:nvPr>
            <p:ph type="body" idx="1"/>
          </p:nvPr>
        </p:nvSpPr>
        <p:spPr>
          <a:xfrm>
            <a:off x="685800" y="1371600"/>
            <a:ext cx="7772400" cy="4851400"/>
          </a:xfrm>
        </p:spPr>
        <p:txBody>
          <a:bodyPr/>
          <a:lstStyle/>
          <a:p>
            <a:r>
              <a:rPr lang="en-US" b="1" dirty="0">
                <a:latin typeface="Cambria" panose="02040503050406030204" pitchFamily="18" charset="0"/>
              </a:rPr>
              <a:t>File archiving</a:t>
            </a:r>
            <a:r>
              <a:rPr lang="en-US" dirty="0">
                <a:latin typeface="Cambria" panose="02040503050406030204" pitchFamily="18" charset="0"/>
              </a:rPr>
              <a:t> is used when one or more files need to be transmitted or stored as efficiently as possible. There are two aspects to this:</a:t>
            </a:r>
          </a:p>
          <a:p>
            <a:r>
              <a:rPr lang="en-US" b="1" dirty="0">
                <a:latin typeface="Cambria" panose="02040503050406030204" pitchFamily="18" charset="0"/>
              </a:rPr>
              <a:t>Archiving</a:t>
            </a:r>
            <a:r>
              <a:rPr lang="en-US" dirty="0">
                <a:latin typeface="Cambria" panose="02040503050406030204" pitchFamily="18" charset="0"/>
              </a:rPr>
              <a:t> – Combining multiple files into one, which eliminates the overhead in individual files and makes it easier to transmit</a:t>
            </a:r>
          </a:p>
          <a:p>
            <a:r>
              <a:rPr lang="en-US" b="1" dirty="0">
                <a:latin typeface="Cambria" panose="02040503050406030204" pitchFamily="18" charset="0"/>
              </a:rPr>
              <a:t>Compressing</a:t>
            </a:r>
            <a:r>
              <a:rPr lang="en-US" dirty="0">
                <a:latin typeface="Cambria" panose="02040503050406030204" pitchFamily="18" charset="0"/>
              </a:rPr>
              <a:t> – Making the files smaller by removing redundant information</a:t>
            </a:r>
          </a:p>
          <a:p>
            <a:pPr>
              <a:lnSpc>
                <a:spcPct val="90000"/>
              </a:lnSpc>
              <a:buFontTx/>
              <a:buNone/>
            </a:pPr>
            <a:endParaRPr lang="en-US" altLang="en-US" dirty="0">
              <a:latin typeface="Cambria" panose="02040503050406030204" pitchFamily="18" charset="0"/>
              <a:cs typeface="Times New Roman" pitchFamily="18" charset="0"/>
            </a:endParaRPr>
          </a:p>
          <a:p>
            <a:pPr>
              <a:lnSpc>
                <a:spcPct val="90000"/>
              </a:lnSpc>
            </a:pPr>
            <a:r>
              <a:rPr lang="en-US" altLang="en-US" dirty="0">
                <a:latin typeface="Cambria" panose="02040503050406030204" pitchFamily="18" charset="0"/>
                <a:cs typeface="Times New Roman" pitchFamily="18" charset="0"/>
              </a:rPr>
              <a:t>You can archive multiple files into a single archive and then compress it, or you can compress an individual file. The former is still referred to as </a:t>
            </a:r>
            <a:r>
              <a:rPr lang="en-US" altLang="en-US" b="1" dirty="0">
                <a:latin typeface="Cambria" panose="02040503050406030204" pitchFamily="18" charset="0"/>
                <a:cs typeface="Times New Roman" pitchFamily="18" charset="0"/>
              </a:rPr>
              <a:t>archiving</a:t>
            </a:r>
            <a:r>
              <a:rPr lang="en-US" altLang="en-US" dirty="0">
                <a:latin typeface="Cambria" panose="02040503050406030204" pitchFamily="18" charset="0"/>
                <a:cs typeface="Times New Roman" pitchFamily="18" charset="0"/>
              </a:rPr>
              <a:t>, while the latter is just called </a:t>
            </a:r>
            <a:r>
              <a:rPr lang="en-US" altLang="en-US" b="1" dirty="0">
                <a:latin typeface="Cambria" panose="02040503050406030204" pitchFamily="18" charset="0"/>
                <a:cs typeface="Times New Roman" pitchFamily="18" charset="0"/>
              </a:rPr>
              <a:t>compression</a:t>
            </a:r>
            <a:r>
              <a:rPr lang="en-US" altLang="en-US" dirty="0">
                <a:latin typeface="Cambria" panose="02040503050406030204" pitchFamily="18" charset="0"/>
                <a:cs typeface="Times New Roman" pitchFamily="18" charset="0"/>
              </a:rPr>
              <a:t>. </a:t>
            </a:r>
          </a:p>
          <a:p>
            <a:pPr>
              <a:lnSpc>
                <a:spcPct val="90000"/>
              </a:lnSpc>
            </a:pPr>
            <a:r>
              <a:rPr lang="en-US" altLang="en-US" dirty="0">
                <a:latin typeface="Cambria" panose="02040503050406030204" pitchFamily="18" charset="0"/>
                <a:cs typeface="Times New Roman" pitchFamily="18" charset="0"/>
              </a:rPr>
              <a:t>When you take an archive, decompress it and extract one or more files, you are </a:t>
            </a:r>
            <a:r>
              <a:rPr lang="en-US" altLang="en-US" b="1" dirty="0">
                <a:latin typeface="Cambria" panose="02040503050406030204" pitchFamily="18" charset="0"/>
                <a:cs typeface="Times New Roman" pitchFamily="18" charset="0"/>
              </a:rPr>
              <a:t>un-archiving</a:t>
            </a:r>
            <a:r>
              <a:rPr lang="en-US" altLang="en-US" dirty="0">
                <a:latin typeface="Cambria" panose="02040503050406030204" pitchFamily="18" charset="0"/>
                <a:cs typeface="Times New Roman" pitchFamily="18" charset="0"/>
              </a:rPr>
              <a:t> it.</a:t>
            </a:r>
          </a:p>
        </p:txBody>
      </p:sp>
    </p:spTree>
    <p:extLst>
      <p:ext uri="{BB962C8B-B14F-4D97-AF65-F5344CB8AC3E}">
        <p14:creationId xmlns:p14="http://schemas.microsoft.com/office/powerpoint/2010/main" val="39172596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a:latin typeface="Cambria" panose="02040503050406030204" pitchFamily="18" charset="0"/>
                <a:cs typeface="Times New Roman" pitchFamily="18" charset="0"/>
              </a:rPr>
              <a:t>Compressing files</a:t>
            </a:r>
          </a:p>
        </p:txBody>
      </p:sp>
      <p:sp>
        <p:nvSpPr>
          <p:cNvPr id="4099" name="Rectangle 3"/>
          <p:cNvSpPr>
            <a:spLocks noGrp="1" noChangeArrowheads="1"/>
          </p:cNvSpPr>
          <p:nvPr>
            <p:ph type="body" idx="1"/>
          </p:nvPr>
        </p:nvSpPr>
        <p:spPr/>
        <p:txBody>
          <a:bodyPr/>
          <a:lstStyle/>
          <a:p>
            <a:r>
              <a:rPr lang="en-US" altLang="en-US" b="1" i="1" dirty="0">
                <a:latin typeface="Cambria" panose="02040503050406030204" pitchFamily="18" charset="0"/>
                <a:cs typeface="Times New Roman" pitchFamily="18" charset="0"/>
              </a:rPr>
              <a:t>Compressing files</a:t>
            </a:r>
            <a:r>
              <a:rPr lang="en-US" altLang="en-US" dirty="0">
                <a:latin typeface="Cambria" panose="02040503050406030204" pitchFamily="18" charset="0"/>
                <a:cs typeface="Times New Roman" pitchFamily="18" charset="0"/>
              </a:rPr>
              <a:t> makes them smaller by removing duplication from a file and storing it such that the file can be restored.</a:t>
            </a:r>
          </a:p>
          <a:p>
            <a:pPr marL="0" indent="0">
              <a:buNone/>
            </a:pPr>
            <a:r>
              <a:rPr lang="en-US" altLang="en-US" dirty="0">
                <a:latin typeface="Cambria" panose="02040503050406030204" pitchFamily="18" charset="0"/>
                <a:cs typeface="Times New Roman" pitchFamily="18" charset="0"/>
              </a:rPr>
              <a:t>When talking about compression, there are two types:</a:t>
            </a:r>
          </a:p>
          <a:p>
            <a:r>
              <a:rPr lang="en-US" altLang="en-US" b="1" dirty="0">
                <a:latin typeface="Cambria" panose="02040503050406030204" pitchFamily="18" charset="0"/>
                <a:cs typeface="Times New Roman" pitchFamily="18" charset="0"/>
              </a:rPr>
              <a:t>Lossless:</a:t>
            </a:r>
            <a:r>
              <a:rPr lang="en-US" altLang="en-US" dirty="0">
                <a:latin typeface="Cambria" panose="02040503050406030204" pitchFamily="18" charset="0"/>
                <a:cs typeface="Times New Roman" pitchFamily="18" charset="0"/>
              </a:rPr>
              <a:t> No information is removed from the file. Compressing a file and decompressing it leaves something identical to the original.</a:t>
            </a:r>
          </a:p>
          <a:p>
            <a:r>
              <a:rPr lang="en-US" altLang="en-US" b="1" dirty="0" err="1">
                <a:latin typeface="Cambria" panose="02040503050406030204" pitchFamily="18" charset="0"/>
                <a:cs typeface="Times New Roman" pitchFamily="18" charset="0"/>
              </a:rPr>
              <a:t>Lossy</a:t>
            </a:r>
            <a:r>
              <a:rPr lang="en-US" altLang="en-US" b="1" dirty="0">
                <a:latin typeface="Cambria" panose="02040503050406030204" pitchFamily="18" charset="0"/>
                <a:cs typeface="Times New Roman" pitchFamily="18" charset="0"/>
              </a:rPr>
              <a:t>:</a:t>
            </a:r>
            <a:r>
              <a:rPr lang="en-US" altLang="en-US" dirty="0">
                <a:latin typeface="Cambria" panose="02040503050406030204" pitchFamily="18" charset="0"/>
                <a:cs typeface="Times New Roman" pitchFamily="18" charset="0"/>
              </a:rPr>
              <a:t> Information might be removed from the file as it is compressed so that uncompressing a file will result in a file that is slightly different than the original. For instance, an image with two subtly different shades of green might be made smaller by treating those two shades as the same. Often, the eye can’t pick out the difference anyway.</a:t>
            </a:r>
          </a:p>
        </p:txBody>
      </p:sp>
    </p:spTree>
    <p:extLst>
      <p:ext uri="{BB962C8B-B14F-4D97-AF65-F5344CB8AC3E}">
        <p14:creationId xmlns:p14="http://schemas.microsoft.com/office/powerpoint/2010/main" val="6131145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a:latin typeface="Cambria" panose="02040503050406030204" pitchFamily="18" charset="0"/>
                <a:cs typeface="Times New Roman" pitchFamily="18" charset="0"/>
              </a:rPr>
              <a:t>Compressing files</a:t>
            </a:r>
          </a:p>
        </p:txBody>
      </p:sp>
      <p:sp>
        <p:nvSpPr>
          <p:cNvPr id="4099" name="Rectangle 3"/>
          <p:cNvSpPr>
            <a:spLocks noGrp="1" noChangeArrowheads="1"/>
          </p:cNvSpPr>
          <p:nvPr>
            <p:ph type="body" idx="1"/>
          </p:nvPr>
        </p:nvSpPr>
        <p:spPr/>
        <p:txBody>
          <a:bodyPr/>
          <a:lstStyle/>
          <a:p>
            <a:r>
              <a:rPr lang="en-US" altLang="en-US" dirty="0">
                <a:latin typeface="Cambria" panose="02040503050406030204" pitchFamily="18" charset="0"/>
                <a:cs typeface="Times New Roman" pitchFamily="18" charset="0"/>
              </a:rPr>
              <a:t>From </a:t>
            </a:r>
            <a:r>
              <a:rPr lang="en-US" altLang="en-US" i="1" dirty="0" err="1">
                <a:latin typeface="Cambria" panose="02040503050406030204" pitchFamily="18" charset="0"/>
                <a:cs typeface="Times New Roman" pitchFamily="18" charset="0"/>
              </a:rPr>
              <a:t>lossy</a:t>
            </a:r>
            <a:r>
              <a:rPr lang="en-US" altLang="en-US" i="1" dirty="0">
                <a:latin typeface="Cambria" panose="02040503050406030204" pitchFamily="18" charset="0"/>
                <a:cs typeface="Times New Roman" pitchFamily="18" charset="0"/>
              </a:rPr>
              <a:t> compression</a:t>
            </a:r>
            <a:r>
              <a:rPr lang="en-US" altLang="en-US" dirty="0">
                <a:latin typeface="Cambria" panose="02040503050406030204" pitchFamily="18" charset="0"/>
                <a:cs typeface="Times New Roman" pitchFamily="18" charset="0"/>
              </a:rPr>
              <a:t> often benefits media because the results are smaller files in size and people can’t tell the difference between the original and the version with the changed data.</a:t>
            </a:r>
          </a:p>
          <a:p>
            <a:r>
              <a:rPr lang="en-US" altLang="en-US" dirty="0">
                <a:latin typeface="Cambria" panose="02040503050406030204" pitchFamily="18" charset="0"/>
                <a:cs typeface="Times New Roman" pitchFamily="18" charset="0"/>
              </a:rPr>
              <a:t>For things that must remain untouched (documents, logs, and software) you may need lossless compression.</a:t>
            </a:r>
          </a:p>
          <a:p>
            <a:r>
              <a:rPr lang="en-US" altLang="en-US" dirty="0">
                <a:latin typeface="Cambria" panose="02040503050406030204" pitchFamily="18" charset="0"/>
                <a:cs typeface="Times New Roman" pitchFamily="18" charset="0"/>
              </a:rPr>
              <a:t>Most image formats, such as GIF (Graphics Interchange Format ), PNG (Portable Network Graphics), and JPEG (Joint Photographic Experts Group), implement some kind of </a:t>
            </a:r>
            <a:r>
              <a:rPr lang="en-US" altLang="en-US" dirty="0" err="1">
                <a:latin typeface="Cambria" panose="02040503050406030204" pitchFamily="18" charset="0"/>
                <a:cs typeface="Times New Roman" pitchFamily="18" charset="0"/>
              </a:rPr>
              <a:t>lossy</a:t>
            </a:r>
            <a:r>
              <a:rPr lang="en-US" altLang="en-US" dirty="0">
                <a:latin typeface="Cambria" panose="02040503050406030204" pitchFamily="18" charset="0"/>
                <a:cs typeface="Times New Roman" pitchFamily="18" charset="0"/>
              </a:rPr>
              <a:t> compression. </a:t>
            </a:r>
          </a:p>
        </p:txBody>
      </p:sp>
    </p:spTree>
    <p:extLst>
      <p:ext uri="{BB962C8B-B14F-4D97-AF65-F5344CB8AC3E}">
        <p14:creationId xmlns:p14="http://schemas.microsoft.com/office/powerpoint/2010/main" val="14933304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a:latin typeface="Cambria" panose="02040503050406030204" pitchFamily="18" charset="0"/>
                <a:cs typeface="Times New Roman" pitchFamily="18" charset="0"/>
              </a:rPr>
              <a:t>Tar archiving command</a:t>
            </a:r>
          </a:p>
        </p:txBody>
      </p:sp>
      <p:sp>
        <p:nvSpPr>
          <p:cNvPr id="4099" name="Rectangle 3"/>
          <p:cNvSpPr>
            <a:spLocks noGrp="1" noChangeArrowheads="1"/>
          </p:cNvSpPr>
          <p:nvPr>
            <p:ph type="body" idx="1"/>
          </p:nvPr>
        </p:nvSpPr>
        <p:spPr/>
        <p:txBody>
          <a:bodyPr/>
          <a:lstStyle/>
          <a:p>
            <a:pPr>
              <a:lnSpc>
                <a:spcPct val="90000"/>
              </a:lnSpc>
            </a:pPr>
            <a:r>
              <a:rPr lang="en-US" altLang="en-US" b="1" dirty="0">
                <a:latin typeface="Cambria" panose="02040503050406030204" pitchFamily="18" charset="0"/>
                <a:cs typeface="Times New Roman" pitchFamily="18" charset="0"/>
              </a:rPr>
              <a:t>tar</a:t>
            </a:r>
            <a:r>
              <a:rPr lang="en-US" altLang="en-US" dirty="0">
                <a:latin typeface="Cambria" panose="02040503050406030204" pitchFamily="18" charset="0"/>
                <a:cs typeface="Times New Roman" pitchFamily="18" charset="0"/>
              </a:rPr>
              <a:t> (</a:t>
            </a:r>
            <a:r>
              <a:rPr lang="en-US" altLang="en-US" b="1" dirty="0">
                <a:latin typeface="Cambria" panose="02040503050406030204" pitchFamily="18" charset="0"/>
                <a:cs typeface="Times New Roman" pitchFamily="18" charset="0"/>
              </a:rPr>
              <a:t>t</a:t>
            </a:r>
            <a:r>
              <a:rPr lang="en-US" altLang="en-US" dirty="0">
                <a:latin typeface="Cambria" panose="02040503050406030204" pitchFamily="18" charset="0"/>
                <a:cs typeface="Times New Roman" pitchFamily="18" charset="0"/>
              </a:rPr>
              <a:t>ape </a:t>
            </a:r>
            <a:r>
              <a:rPr lang="en-US" altLang="en-US" b="1" dirty="0">
                <a:latin typeface="Cambria" panose="02040503050406030204" pitchFamily="18" charset="0"/>
                <a:cs typeface="Times New Roman" pitchFamily="18" charset="0"/>
              </a:rPr>
              <a:t>ar</a:t>
            </a:r>
            <a:r>
              <a:rPr lang="en-US" altLang="en-US" dirty="0">
                <a:latin typeface="Cambria" panose="02040503050406030204" pitchFamily="18" charset="0"/>
                <a:cs typeface="Times New Roman" pitchFamily="18" charset="0"/>
              </a:rPr>
              <a:t>chive) –standard for all Unix versions</a:t>
            </a:r>
          </a:p>
          <a:p>
            <a:pPr lvl="1">
              <a:lnSpc>
                <a:spcPct val="90000"/>
              </a:lnSpc>
              <a:buFontTx/>
              <a:buNone/>
            </a:pPr>
            <a:r>
              <a:rPr lang="en-US" altLang="en-US" dirty="0">
                <a:latin typeface="Cambria" panose="02040503050406030204" pitchFamily="18" charset="0"/>
                <a:cs typeface="Times New Roman" pitchFamily="18" charset="0"/>
              </a:rPr>
              <a:t>General syntax:</a:t>
            </a:r>
          </a:p>
          <a:p>
            <a:pPr>
              <a:lnSpc>
                <a:spcPct val="90000"/>
              </a:lnSpc>
            </a:pPr>
            <a:r>
              <a:rPr lang="en-US" altLang="en-US" b="1" dirty="0">
                <a:latin typeface="Cambria" panose="02040503050406030204" pitchFamily="18" charset="0"/>
                <a:cs typeface="Times New Roman" pitchFamily="18" charset="0"/>
              </a:rPr>
              <a:t>tar</a:t>
            </a:r>
            <a:r>
              <a:rPr lang="en-US" altLang="en-US" dirty="0">
                <a:latin typeface="Cambria" panose="02040503050406030204" pitchFamily="18" charset="0"/>
                <a:cs typeface="Times New Roman" pitchFamily="18" charset="0"/>
              </a:rPr>
              <a:t> function [modifier] </a:t>
            </a:r>
            <a:r>
              <a:rPr lang="en-US" altLang="en-US" dirty="0" err="1">
                <a:latin typeface="Cambria" panose="02040503050406030204" pitchFamily="18" charset="0"/>
                <a:cs typeface="Times New Roman" pitchFamily="18" charset="0"/>
              </a:rPr>
              <a:t>destination_file</a:t>
            </a:r>
            <a:r>
              <a:rPr lang="en-US" altLang="en-US" dirty="0">
                <a:latin typeface="Cambria" panose="02040503050406030204" pitchFamily="18" charset="0"/>
                <a:cs typeface="Times New Roman" pitchFamily="18" charset="0"/>
              </a:rPr>
              <a:t>(s) | directories</a:t>
            </a:r>
          </a:p>
          <a:p>
            <a:pPr>
              <a:lnSpc>
                <a:spcPct val="90000"/>
              </a:lnSpc>
            </a:pPr>
            <a:r>
              <a:rPr lang="en-US" altLang="en-US" b="1" dirty="0">
                <a:latin typeface="Cambria" panose="02040503050406030204" pitchFamily="18" charset="0"/>
                <a:cs typeface="Times New Roman" pitchFamily="18" charset="0"/>
              </a:rPr>
              <a:t>tar</a:t>
            </a:r>
            <a:r>
              <a:rPr lang="en-US" altLang="en-US" dirty="0">
                <a:latin typeface="Cambria" panose="02040503050406030204" pitchFamily="18" charset="0"/>
                <a:cs typeface="Times New Roman" pitchFamily="18" charset="0"/>
              </a:rPr>
              <a:t> functions:</a:t>
            </a:r>
          </a:p>
          <a:p>
            <a:pPr lvl="1">
              <a:lnSpc>
                <a:spcPct val="90000"/>
              </a:lnSpc>
            </a:pPr>
            <a:r>
              <a:rPr lang="en-US" altLang="en-US" dirty="0">
                <a:latin typeface="Cambria" panose="02040503050406030204" pitchFamily="18" charset="0"/>
                <a:cs typeface="Times New Roman" pitchFamily="18" charset="0"/>
              </a:rPr>
              <a:t>c (create) – in order to </a:t>
            </a:r>
            <a:r>
              <a:rPr lang="en-US" altLang="en-US" i="1" dirty="0">
                <a:latin typeface="Cambria" panose="02040503050406030204" pitchFamily="18" charset="0"/>
                <a:cs typeface="Times New Roman" pitchFamily="18" charset="0"/>
              </a:rPr>
              <a:t>create </a:t>
            </a:r>
            <a:r>
              <a:rPr lang="en-US" altLang="en-US" dirty="0">
                <a:latin typeface="Cambria" panose="02040503050406030204" pitchFamily="18" charset="0"/>
                <a:cs typeface="Times New Roman" pitchFamily="18" charset="0"/>
              </a:rPr>
              <a:t>an archive</a:t>
            </a:r>
          </a:p>
          <a:p>
            <a:pPr lvl="1">
              <a:lnSpc>
                <a:spcPct val="90000"/>
              </a:lnSpc>
            </a:pPr>
            <a:r>
              <a:rPr lang="en-US" altLang="en-US" dirty="0">
                <a:latin typeface="Cambria" panose="02040503050406030204" pitchFamily="18" charset="0"/>
                <a:cs typeface="Times New Roman" pitchFamily="18" charset="0"/>
              </a:rPr>
              <a:t>t (table of contents) – in order to view the </a:t>
            </a:r>
            <a:r>
              <a:rPr lang="en-US" altLang="en-US" i="1" dirty="0">
                <a:latin typeface="Cambria" panose="02040503050406030204" pitchFamily="18" charset="0"/>
                <a:cs typeface="Times New Roman" pitchFamily="18" charset="0"/>
              </a:rPr>
              <a:t>content table </a:t>
            </a:r>
            <a:r>
              <a:rPr lang="en-US" altLang="en-US" dirty="0">
                <a:latin typeface="Cambria" panose="02040503050406030204" pitchFamily="18" charset="0"/>
                <a:cs typeface="Times New Roman" pitchFamily="18" charset="0"/>
              </a:rPr>
              <a:t>of a tar file</a:t>
            </a:r>
          </a:p>
          <a:p>
            <a:pPr lvl="1">
              <a:lnSpc>
                <a:spcPct val="90000"/>
              </a:lnSpc>
            </a:pPr>
            <a:r>
              <a:rPr lang="en-US" altLang="en-US" dirty="0">
                <a:latin typeface="Cambria" panose="02040503050406030204" pitchFamily="18" charset="0"/>
                <a:cs typeface="Times New Roman" pitchFamily="18" charset="0"/>
              </a:rPr>
              <a:t>x (extract) – used to extract files from archive</a:t>
            </a:r>
          </a:p>
          <a:p>
            <a:pPr>
              <a:lnSpc>
                <a:spcPct val="90000"/>
              </a:lnSpc>
            </a:pPr>
            <a:r>
              <a:rPr lang="en-US" altLang="en-US" dirty="0">
                <a:latin typeface="Cambria" panose="02040503050406030204" pitchFamily="18" charset="0"/>
                <a:cs typeface="Times New Roman" pitchFamily="18" charset="0"/>
              </a:rPr>
              <a:t>Modifiers (a few examples):</a:t>
            </a:r>
          </a:p>
          <a:p>
            <a:pPr lvl="1">
              <a:lnSpc>
                <a:spcPct val="90000"/>
              </a:lnSpc>
            </a:pPr>
            <a:r>
              <a:rPr lang="en-US" altLang="en-US" dirty="0">
                <a:latin typeface="Cambria" panose="02040503050406030204" pitchFamily="18" charset="0"/>
                <a:cs typeface="Times New Roman" pitchFamily="18" charset="0"/>
              </a:rPr>
              <a:t>f (filename) – the tar file will be created; otherwise it is picked the device specified by the medium variable TAPE, if it is set; if not, the default value from /</a:t>
            </a:r>
            <a:r>
              <a:rPr lang="en-US" altLang="en-US" dirty="0" err="1">
                <a:latin typeface="Cambria" panose="02040503050406030204" pitchFamily="18" charset="0"/>
                <a:cs typeface="Times New Roman" pitchFamily="18" charset="0"/>
              </a:rPr>
              <a:t>etc</a:t>
            </a:r>
            <a:r>
              <a:rPr lang="en-US" altLang="en-US" dirty="0">
                <a:latin typeface="Cambria" panose="02040503050406030204" pitchFamily="18" charset="0"/>
                <a:cs typeface="Times New Roman" pitchFamily="18" charset="0"/>
              </a:rPr>
              <a:t>/default/tar is used.</a:t>
            </a:r>
          </a:p>
          <a:p>
            <a:pPr lvl="1">
              <a:lnSpc>
                <a:spcPct val="90000"/>
              </a:lnSpc>
            </a:pPr>
            <a:r>
              <a:rPr lang="en-US" altLang="en-US" dirty="0">
                <a:latin typeface="Cambria" panose="02040503050406030204" pitchFamily="18" charset="0"/>
                <a:cs typeface="Times New Roman" pitchFamily="18" charset="0"/>
              </a:rPr>
              <a:t>v (verbose) – together with the </a:t>
            </a:r>
            <a:r>
              <a:rPr lang="en-US" altLang="en-US" b="1" dirty="0">
                <a:latin typeface="Cambria" panose="02040503050406030204" pitchFamily="18" charset="0"/>
                <a:cs typeface="Times New Roman" pitchFamily="18" charset="0"/>
              </a:rPr>
              <a:t>t </a:t>
            </a:r>
            <a:r>
              <a:rPr lang="en-US" altLang="en-US" dirty="0">
                <a:latin typeface="Cambria" panose="02040503050406030204" pitchFamily="18" charset="0"/>
                <a:cs typeface="Times New Roman" pitchFamily="18" charset="0"/>
              </a:rPr>
              <a:t>function gives extra information about tar file</a:t>
            </a:r>
            <a:endParaRPr lang="en-US" altLang="en-US" b="1" dirty="0">
              <a:latin typeface="Cambria" panose="02040503050406030204" pitchFamily="18" charset="0"/>
              <a:cs typeface="Times New Roman" pitchFamily="18" charset="0"/>
            </a:endParaRPr>
          </a:p>
          <a:p>
            <a:pPr>
              <a:lnSpc>
                <a:spcPct val="90000"/>
              </a:lnSpc>
              <a:buFontTx/>
              <a:buNone/>
            </a:pPr>
            <a:endParaRPr lang="en-US" altLang="en-US" dirty="0">
              <a:latin typeface="Cambria" panose="02040503050406030204" pitchFamily="18" charset="0"/>
              <a:cs typeface="Times New Roman" pitchFamily="18" charset="0"/>
            </a:endParaRPr>
          </a:p>
          <a:p>
            <a:pPr>
              <a:lnSpc>
                <a:spcPct val="90000"/>
              </a:lnSpc>
            </a:pPr>
            <a:endParaRPr lang="en-US" altLang="en-US" dirty="0">
              <a:latin typeface="Cambria" panose="02040503050406030204" pitchFamily="18" charset="0"/>
              <a:cs typeface="Times New Roman" pitchFamily="18" charset="0"/>
            </a:endParaRPr>
          </a:p>
        </p:txBody>
      </p:sp>
    </p:spTree>
    <p:extLst>
      <p:ext uri="{BB962C8B-B14F-4D97-AF65-F5344CB8AC3E}">
        <p14:creationId xmlns:p14="http://schemas.microsoft.com/office/powerpoint/2010/main" val="4266467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latin typeface="Cambria" panose="02040503050406030204" pitchFamily="18" charset="0"/>
                <a:cs typeface="Times New Roman" pitchFamily="18" charset="0"/>
              </a:rPr>
              <a:t>File system structure – Unix/Linux</a:t>
            </a:r>
          </a:p>
        </p:txBody>
      </p:sp>
      <p:pic>
        <p:nvPicPr>
          <p:cNvPr id="9219" name="Picture 5"/>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617538" y="1384300"/>
            <a:ext cx="8258175" cy="4341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dirty="0">
                <a:latin typeface="Cambria" panose="02040503050406030204" pitchFamily="18" charset="0"/>
                <a:cs typeface="Times New Roman" pitchFamily="18" charset="0"/>
              </a:rPr>
              <a:t>Archiving and compression commands</a:t>
            </a:r>
          </a:p>
        </p:txBody>
      </p:sp>
      <p:sp>
        <p:nvSpPr>
          <p:cNvPr id="5123" name="Rectangle 3"/>
          <p:cNvSpPr>
            <a:spLocks noGrp="1" noChangeArrowheads="1"/>
          </p:cNvSpPr>
          <p:nvPr>
            <p:ph type="body" idx="1"/>
          </p:nvPr>
        </p:nvSpPr>
        <p:spPr/>
        <p:txBody>
          <a:bodyPr/>
          <a:lstStyle/>
          <a:p>
            <a:pPr>
              <a:buFontTx/>
              <a:buNone/>
            </a:pPr>
            <a:endParaRPr lang="en-US" altLang="en-US">
              <a:latin typeface="Cambria" panose="02040503050406030204" pitchFamily="18" charset="0"/>
              <a:cs typeface="Times New Roman" pitchFamily="18" charset="0"/>
            </a:endParaRPr>
          </a:p>
          <a:p>
            <a:endParaRPr lang="en-US" altLang="en-US">
              <a:latin typeface="Cambria" panose="02040503050406030204" pitchFamily="18" charset="0"/>
              <a:cs typeface="Times New Roman" pitchFamily="18" charset="0"/>
            </a:endParaRPr>
          </a:p>
        </p:txBody>
      </p:sp>
      <p:sp>
        <p:nvSpPr>
          <p:cNvPr id="5124" name="Text Box 4"/>
          <p:cNvSpPr txBox="1">
            <a:spLocks noChangeArrowheads="1"/>
          </p:cNvSpPr>
          <p:nvPr/>
        </p:nvSpPr>
        <p:spPr bwMode="auto">
          <a:xfrm>
            <a:off x="949324" y="1357313"/>
            <a:ext cx="8042275"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20000"/>
              </a:spcBef>
              <a:spcAft>
                <a:spcPct val="25000"/>
              </a:spcAft>
              <a:buClr>
                <a:schemeClr val="tx2"/>
              </a:buClr>
              <a:buChar char="•"/>
              <a:defRPr sz="2000">
                <a:solidFill>
                  <a:schemeClr val="tx1"/>
                </a:solidFill>
                <a:latin typeface="Arial" charset="0"/>
              </a:defRPr>
            </a:lvl6pPr>
            <a:lvl7pPr marL="2971800" indent="-228600" eaLnBrk="0" fontAlgn="base" hangingPunct="0">
              <a:spcBef>
                <a:spcPct val="20000"/>
              </a:spcBef>
              <a:spcAft>
                <a:spcPct val="25000"/>
              </a:spcAft>
              <a:buClr>
                <a:schemeClr val="tx2"/>
              </a:buClr>
              <a:buChar char="•"/>
              <a:defRPr sz="2000">
                <a:solidFill>
                  <a:schemeClr val="tx1"/>
                </a:solidFill>
                <a:latin typeface="Arial" charset="0"/>
              </a:defRPr>
            </a:lvl7pPr>
            <a:lvl8pPr marL="3429000" indent="-228600" eaLnBrk="0" fontAlgn="base" hangingPunct="0">
              <a:spcBef>
                <a:spcPct val="20000"/>
              </a:spcBef>
              <a:spcAft>
                <a:spcPct val="25000"/>
              </a:spcAft>
              <a:buClr>
                <a:schemeClr val="tx2"/>
              </a:buClr>
              <a:buChar char="•"/>
              <a:defRPr sz="2000">
                <a:solidFill>
                  <a:schemeClr val="tx1"/>
                </a:solidFill>
                <a:latin typeface="Arial" charset="0"/>
              </a:defRPr>
            </a:lvl8pPr>
            <a:lvl9pPr marL="3886200" indent="-228600" eaLnBrk="0" fontAlgn="base" hangingPunct="0">
              <a:spcBef>
                <a:spcPct val="20000"/>
              </a:spcBef>
              <a:spcAft>
                <a:spcPct val="25000"/>
              </a:spcAft>
              <a:buClr>
                <a:schemeClr val="tx2"/>
              </a:buClr>
              <a:buChar char="•"/>
              <a:defRPr sz="2000">
                <a:solidFill>
                  <a:schemeClr val="tx1"/>
                </a:solidFill>
                <a:latin typeface="Arial" charset="0"/>
              </a:defRPr>
            </a:lvl9pPr>
          </a:lstStyle>
          <a:p>
            <a:pPr>
              <a:spcBef>
                <a:spcPct val="0"/>
              </a:spcBef>
              <a:spcAft>
                <a:spcPct val="0"/>
              </a:spcAft>
              <a:buClrTx/>
              <a:buFontTx/>
              <a:buNone/>
            </a:pPr>
            <a:r>
              <a:rPr lang="en-US" altLang="en-US" sz="1800" b="1" dirty="0">
                <a:latin typeface="Cambria" panose="02040503050406030204" pitchFamily="18" charset="0"/>
                <a:cs typeface="Times New Roman" pitchFamily="18" charset="0"/>
              </a:rPr>
              <a:t>tar</a:t>
            </a:r>
            <a:r>
              <a:rPr lang="en-US" altLang="en-US" sz="1800" dirty="0">
                <a:latin typeface="Cambria" panose="02040503050406030204" pitchFamily="18" charset="0"/>
                <a:cs typeface="Times New Roman" pitchFamily="18" charset="0"/>
              </a:rPr>
              <a:t> examples:</a:t>
            </a:r>
          </a:p>
          <a:p>
            <a:pPr>
              <a:spcBef>
                <a:spcPct val="0"/>
              </a:spcBef>
              <a:spcAft>
                <a:spcPct val="0"/>
              </a:spcAft>
              <a:buClrTx/>
              <a:buFontTx/>
              <a:buNone/>
            </a:pPr>
            <a:r>
              <a:rPr lang="en-US" altLang="en-US" sz="1800" dirty="0">
                <a:latin typeface="Cambria" panose="02040503050406030204" pitchFamily="18" charset="0"/>
                <a:cs typeface="Times New Roman" pitchFamily="18" charset="0"/>
              </a:rPr>
              <a:t>- tar -</a:t>
            </a:r>
            <a:r>
              <a:rPr lang="en-US" altLang="en-US" sz="1800" dirty="0" err="1">
                <a:latin typeface="Cambria" panose="02040503050406030204" pitchFamily="18" charset="0"/>
                <a:cs typeface="Times New Roman" pitchFamily="18" charset="0"/>
              </a:rPr>
              <a:t>cvf</a:t>
            </a:r>
            <a:r>
              <a:rPr lang="en-US" altLang="en-US" sz="1800" dirty="0">
                <a:latin typeface="Cambria" panose="02040503050406030204" pitchFamily="18" charset="0"/>
                <a:cs typeface="Times New Roman" pitchFamily="18" charset="0"/>
              </a:rPr>
              <a:t> dir2backup.tar dir2 (it creates the tar archive for dir2 directory)</a:t>
            </a:r>
          </a:p>
          <a:p>
            <a:pPr>
              <a:spcBef>
                <a:spcPct val="0"/>
              </a:spcBef>
              <a:spcAft>
                <a:spcPct val="0"/>
              </a:spcAft>
              <a:buClrTx/>
              <a:buFontTx/>
              <a:buNone/>
            </a:pPr>
            <a:r>
              <a:rPr lang="en-US" altLang="en-US" sz="1800" dirty="0">
                <a:latin typeface="Cambria" panose="02040503050406030204" pitchFamily="18" charset="0"/>
                <a:cs typeface="Times New Roman" pitchFamily="18" charset="0"/>
              </a:rPr>
              <a:t>- tar -</a:t>
            </a:r>
            <a:r>
              <a:rPr lang="en-US" altLang="en-US" sz="1800" dirty="0" err="1">
                <a:latin typeface="Cambria" panose="02040503050406030204" pitchFamily="18" charset="0"/>
                <a:cs typeface="Times New Roman" pitchFamily="18" charset="0"/>
              </a:rPr>
              <a:t>cvf</a:t>
            </a:r>
            <a:r>
              <a:rPr lang="en-US" altLang="en-US" sz="1800" dirty="0">
                <a:latin typeface="Cambria" panose="02040503050406030204" pitchFamily="18" charset="0"/>
                <a:cs typeface="Times New Roman" pitchFamily="18" charset="0"/>
              </a:rPr>
              <a:t> ex.tar f1 f2 f3 (it creates the tar archive with files f1, f2, f3)</a:t>
            </a:r>
          </a:p>
          <a:p>
            <a:pPr>
              <a:spcBef>
                <a:spcPct val="0"/>
              </a:spcBef>
              <a:spcAft>
                <a:spcPct val="0"/>
              </a:spcAft>
              <a:buClrTx/>
              <a:buFontTx/>
              <a:buChar char="-"/>
            </a:pPr>
            <a:r>
              <a:rPr lang="en-US" altLang="en-US" sz="1800" dirty="0">
                <a:latin typeface="Cambria" panose="02040503050406030204" pitchFamily="18" charset="0"/>
                <a:cs typeface="Times New Roman" pitchFamily="18" charset="0"/>
              </a:rPr>
              <a:t>tar -</a:t>
            </a:r>
            <a:r>
              <a:rPr lang="en-US" altLang="en-US" sz="1800" dirty="0" err="1">
                <a:latin typeface="Cambria" panose="02040503050406030204" pitchFamily="18" charset="0"/>
                <a:cs typeface="Times New Roman" pitchFamily="18" charset="0"/>
              </a:rPr>
              <a:t>tvf</a:t>
            </a:r>
            <a:r>
              <a:rPr lang="en-US" altLang="en-US" sz="1800" dirty="0">
                <a:latin typeface="Cambria" panose="02040503050406030204" pitchFamily="18" charset="0"/>
                <a:cs typeface="Times New Roman" pitchFamily="18" charset="0"/>
              </a:rPr>
              <a:t> ex.tar (to view the contents of an archive)</a:t>
            </a:r>
          </a:p>
          <a:p>
            <a:pPr>
              <a:spcBef>
                <a:spcPct val="0"/>
              </a:spcBef>
              <a:spcAft>
                <a:spcPct val="0"/>
              </a:spcAft>
              <a:buClrTx/>
              <a:buFontTx/>
              <a:buChar char="-"/>
            </a:pPr>
            <a:r>
              <a:rPr lang="en-US" altLang="en-US" sz="1800" dirty="0">
                <a:latin typeface="Cambria" panose="02040503050406030204" pitchFamily="18" charset="0"/>
                <a:cs typeface="Times New Roman" pitchFamily="18" charset="0"/>
              </a:rPr>
              <a:t>tar -</a:t>
            </a:r>
            <a:r>
              <a:rPr lang="en-US" altLang="en-US" sz="1800" dirty="0" err="1">
                <a:latin typeface="Cambria" panose="02040503050406030204" pitchFamily="18" charset="0"/>
                <a:cs typeface="Times New Roman" pitchFamily="18" charset="0"/>
              </a:rPr>
              <a:t>xvf</a:t>
            </a:r>
            <a:r>
              <a:rPr lang="en-US" altLang="en-US" sz="1800" dirty="0">
                <a:latin typeface="Cambria" panose="02040503050406030204" pitchFamily="18" charset="0"/>
                <a:cs typeface="Times New Roman" pitchFamily="18" charset="0"/>
              </a:rPr>
              <a:t> myfile.tar (extraction from the </a:t>
            </a:r>
            <a:r>
              <a:rPr lang="en-US" altLang="en-US" sz="1800" b="1" i="1" dirty="0">
                <a:latin typeface="Cambria" panose="02040503050406030204" pitchFamily="18" charset="0"/>
                <a:cs typeface="Times New Roman" pitchFamily="18" charset="0"/>
              </a:rPr>
              <a:t>tar file</a:t>
            </a:r>
            <a:r>
              <a:rPr lang="en-US" altLang="en-US" sz="1800" dirty="0">
                <a:latin typeface="Cambria" panose="02040503050406030204" pitchFamily="18" charset="0"/>
                <a:cs typeface="Times New Roman" pitchFamily="18" charset="0"/>
              </a:rPr>
              <a:t>)</a:t>
            </a:r>
          </a:p>
          <a:p>
            <a:pPr>
              <a:spcBef>
                <a:spcPct val="0"/>
              </a:spcBef>
              <a:spcAft>
                <a:spcPct val="0"/>
              </a:spcAft>
              <a:buClrTx/>
              <a:buFontTx/>
              <a:buChar char="-"/>
            </a:pPr>
            <a:r>
              <a:rPr lang="en-US" altLang="en-US" sz="1800" dirty="0">
                <a:latin typeface="Cambria" panose="02040503050406030204" pitchFamily="18" charset="0"/>
                <a:cs typeface="Times New Roman" pitchFamily="18" charset="0"/>
              </a:rPr>
              <a:t>tar –</a:t>
            </a:r>
            <a:r>
              <a:rPr lang="en-US" altLang="en-US" sz="1800" dirty="0" err="1">
                <a:latin typeface="Cambria" panose="02040503050406030204" pitchFamily="18" charset="0"/>
                <a:cs typeface="Times New Roman" pitchFamily="18" charset="0"/>
              </a:rPr>
              <a:t>zcvf</a:t>
            </a:r>
            <a:r>
              <a:rPr lang="en-US" altLang="en-US" sz="1800" dirty="0">
                <a:latin typeface="Cambria" panose="02040503050406030204" pitchFamily="18" charset="0"/>
                <a:cs typeface="Times New Roman" pitchFamily="18" charset="0"/>
              </a:rPr>
              <a:t> </a:t>
            </a:r>
            <a:r>
              <a:rPr lang="en-US" altLang="en-US" sz="1800" dirty="0" err="1">
                <a:latin typeface="Cambria" panose="02040503050406030204" pitchFamily="18" charset="0"/>
                <a:cs typeface="Times New Roman" pitchFamily="18" charset="0"/>
              </a:rPr>
              <a:t>mybackups</a:t>
            </a:r>
            <a:r>
              <a:rPr lang="en-US" altLang="en-US" sz="1800" dirty="0">
                <a:latin typeface="Cambria" panose="02040503050406030204" pitchFamily="18" charset="0"/>
                <a:cs typeface="Times New Roman" pitchFamily="18" charset="0"/>
              </a:rPr>
              <a:t>/udev.tar.gz /</a:t>
            </a:r>
            <a:r>
              <a:rPr lang="en-US" altLang="en-US" sz="1800" dirty="0" err="1">
                <a:latin typeface="Cambria" panose="02040503050406030204" pitchFamily="18" charset="0"/>
                <a:cs typeface="Times New Roman" pitchFamily="18" charset="0"/>
              </a:rPr>
              <a:t>etc</a:t>
            </a:r>
            <a:r>
              <a:rPr lang="en-US" altLang="en-US" sz="1800" dirty="0">
                <a:latin typeface="Cambria" panose="02040503050406030204" pitchFamily="18" charset="0"/>
                <a:cs typeface="Times New Roman" pitchFamily="18" charset="0"/>
              </a:rPr>
              <a:t>/</a:t>
            </a:r>
            <a:r>
              <a:rPr lang="en-US" altLang="en-US" sz="1800" dirty="0" err="1">
                <a:latin typeface="Cambria" panose="02040503050406030204" pitchFamily="18" charset="0"/>
                <a:cs typeface="Times New Roman" pitchFamily="18" charset="0"/>
              </a:rPr>
              <a:t>udev</a:t>
            </a:r>
            <a:r>
              <a:rPr lang="en-US" altLang="en-US" sz="1800" dirty="0">
                <a:latin typeface="Cambria" panose="02040503050406030204" pitchFamily="18" charset="0"/>
                <a:cs typeface="Times New Roman" pitchFamily="18" charset="0"/>
              </a:rPr>
              <a:t> (To create a tar file that is compressed use -z option: The -z option makes use of the </a:t>
            </a:r>
            <a:r>
              <a:rPr lang="en-US" altLang="en-US" sz="1800" dirty="0" err="1">
                <a:latin typeface="Cambria" panose="02040503050406030204" pitchFamily="18" charset="0"/>
                <a:cs typeface="Times New Roman" pitchFamily="18" charset="0"/>
              </a:rPr>
              <a:t>gzip</a:t>
            </a:r>
            <a:r>
              <a:rPr lang="en-US" altLang="en-US" sz="1800" dirty="0">
                <a:latin typeface="Cambria" panose="02040503050406030204" pitchFamily="18" charset="0"/>
                <a:cs typeface="Times New Roman" pitchFamily="18" charset="0"/>
              </a:rPr>
              <a:t> utility to perform compression)</a:t>
            </a:r>
          </a:p>
          <a:p>
            <a:pPr>
              <a:spcBef>
                <a:spcPct val="0"/>
              </a:spcBef>
              <a:spcAft>
                <a:spcPct val="0"/>
              </a:spcAft>
              <a:buClrTx/>
              <a:buFontTx/>
              <a:buChar char="-"/>
            </a:pPr>
            <a:r>
              <a:rPr lang="en-US" altLang="en-US" sz="1800" dirty="0">
                <a:latin typeface="Cambria" panose="02040503050406030204" pitchFamily="18" charset="0"/>
                <a:cs typeface="Times New Roman" pitchFamily="18" charset="0"/>
              </a:rPr>
              <a:t>tar -</a:t>
            </a:r>
            <a:r>
              <a:rPr lang="en-US" altLang="en-US" sz="1800" dirty="0" err="1">
                <a:latin typeface="Cambria" panose="02040503050406030204" pitchFamily="18" charset="0"/>
                <a:cs typeface="Times New Roman" pitchFamily="18" charset="0"/>
              </a:rPr>
              <a:t>czf</a:t>
            </a:r>
            <a:r>
              <a:rPr lang="en-US" altLang="en-US" sz="1800" dirty="0">
                <a:latin typeface="Cambria" panose="02040503050406030204" pitchFamily="18" charset="0"/>
                <a:cs typeface="Times New Roman" pitchFamily="18" charset="0"/>
              </a:rPr>
              <a:t> a_files.tar.gz a*</a:t>
            </a:r>
          </a:p>
          <a:p>
            <a:pPr>
              <a:spcBef>
                <a:spcPct val="0"/>
              </a:spcBef>
              <a:spcAft>
                <a:spcPct val="0"/>
              </a:spcAft>
              <a:buClrTx/>
              <a:buFontTx/>
              <a:buChar char="-"/>
            </a:pPr>
            <a:endParaRPr lang="en-US" altLang="en-US" sz="1800" dirty="0">
              <a:latin typeface="Cambria" panose="02040503050406030204" pitchFamily="18" charset="0"/>
              <a:cs typeface="Times New Roman" pitchFamily="18" charset="0"/>
            </a:endParaRPr>
          </a:p>
          <a:p>
            <a:pPr>
              <a:spcBef>
                <a:spcPct val="0"/>
              </a:spcBef>
              <a:spcAft>
                <a:spcPct val="0"/>
              </a:spcAft>
              <a:buClrTx/>
              <a:buFontTx/>
              <a:buChar char="-"/>
            </a:pPr>
            <a:r>
              <a:rPr lang="en-US" altLang="en-US" sz="1800" dirty="0">
                <a:latin typeface="Cambria" panose="02040503050406030204" pitchFamily="18" charset="0"/>
                <a:cs typeface="Times New Roman" pitchFamily="18" charset="0"/>
              </a:rPr>
              <a:t>To add a file to an existing archive, use the -r option to the tar command:</a:t>
            </a:r>
          </a:p>
          <a:p>
            <a:pPr>
              <a:spcBef>
                <a:spcPct val="0"/>
              </a:spcBef>
              <a:spcAft>
                <a:spcPct val="0"/>
              </a:spcAft>
              <a:buClrTx/>
              <a:buFontTx/>
              <a:buChar char="-"/>
            </a:pPr>
            <a:r>
              <a:rPr lang="en-US" altLang="en-US" sz="1800" dirty="0">
                <a:latin typeface="Cambria" panose="02040503050406030204" pitchFamily="18" charset="0"/>
                <a:cs typeface="Times New Roman" pitchFamily="18" charset="0"/>
              </a:rPr>
              <a:t>tar -</a:t>
            </a:r>
            <a:r>
              <a:rPr lang="en-US" altLang="en-US" sz="1800" dirty="0" err="1">
                <a:latin typeface="Cambria" panose="02040503050406030204" pitchFamily="18" charset="0"/>
                <a:cs typeface="Times New Roman" pitchFamily="18" charset="0"/>
              </a:rPr>
              <a:t>rvf</a:t>
            </a:r>
            <a:r>
              <a:rPr lang="en-US" altLang="en-US" sz="1800" dirty="0">
                <a:latin typeface="Cambria" panose="02040503050406030204" pitchFamily="18" charset="0"/>
                <a:cs typeface="Times New Roman" pitchFamily="18" charset="0"/>
              </a:rPr>
              <a:t> udev.tar /</a:t>
            </a:r>
            <a:r>
              <a:rPr lang="en-US" altLang="en-US" sz="1800" dirty="0" err="1">
                <a:latin typeface="Cambria" panose="02040503050406030204" pitchFamily="18" charset="0"/>
                <a:cs typeface="Times New Roman" pitchFamily="18" charset="0"/>
              </a:rPr>
              <a:t>etc</a:t>
            </a:r>
            <a:r>
              <a:rPr lang="en-US" altLang="en-US" sz="1800" dirty="0">
                <a:latin typeface="Cambria" panose="02040503050406030204" pitchFamily="18" charset="0"/>
                <a:cs typeface="Times New Roman" pitchFamily="18" charset="0"/>
              </a:rPr>
              <a:t>/hosts</a:t>
            </a:r>
          </a:p>
          <a:p>
            <a:pPr>
              <a:spcBef>
                <a:spcPct val="0"/>
              </a:spcBef>
              <a:spcAft>
                <a:spcPct val="0"/>
              </a:spcAft>
              <a:buClrTx/>
              <a:buFontTx/>
              <a:buChar char="-"/>
            </a:pPr>
            <a:endParaRPr lang="en-US" altLang="en-US" sz="1800" dirty="0">
              <a:latin typeface="Cambria" panose="02040503050406030204" pitchFamily="18" charset="0"/>
              <a:cs typeface="Times New Roman" pitchFamily="18" charset="0"/>
            </a:endParaRPr>
          </a:p>
          <a:p>
            <a:pPr>
              <a:spcBef>
                <a:spcPct val="0"/>
              </a:spcBef>
              <a:spcAft>
                <a:spcPct val="0"/>
              </a:spcAft>
              <a:buClrTx/>
              <a:buFontTx/>
              <a:buNone/>
            </a:pPr>
            <a:r>
              <a:rPr lang="en-US" altLang="en-US" sz="1800" dirty="0">
                <a:latin typeface="Cambria" panose="02040503050406030204" pitchFamily="18" charset="0"/>
                <a:cs typeface="Times New Roman" pitchFamily="18" charset="0"/>
              </a:rPr>
              <a:t>Combining file archiving and compression with the </a:t>
            </a:r>
            <a:r>
              <a:rPr lang="en-US" altLang="en-US" sz="1800" b="1" dirty="0">
                <a:latin typeface="Cambria" panose="02040503050406030204" pitchFamily="18" charset="0"/>
                <a:cs typeface="Times New Roman" pitchFamily="18" charset="0"/>
              </a:rPr>
              <a:t>jar</a:t>
            </a:r>
            <a:r>
              <a:rPr lang="en-US" altLang="en-US" sz="1800" dirty="0">
                <a:latin typeface="Cambria" panose="02040503050406030204" pitchFamily="18" charset="0"/>
                <a:cs typeface="Times New Roman" pitchFamily="18" charset="0"/>
              </a:rPr>
              <a:t> (</a:t>
            </a:r>
            <a:r>
              <a:rPr lang="en-US" altLang="en-US" sz="1800" b="1" dirty="0">
                <a:latin typeface="Cambria" panose="02040503050406030204" pitchFamily="18" charset="0"/>
                <a:cs typeface="Times New Roman" pitchFamily="18" charset="0"/>
              </a:rPr>
              <a:t>J</a:t>
            </a:r>
            <a:r>
              <a:rPr lang="en-US" altLang="en-US" sz="1800" dirty="0">
                <a:latin typeface="Cambria" panose="02040503050406030204" pitchFamily="18" charset="0"/>
                <a:cs typeface="Times New Roman" pitchFamily="18" charset="0"/>
              </a:rPr>
              <a:t>ava </a:t>
            </a:r>
            <a:r>
              <a:rPr lang="en-US" altLang="en-US" sz="1800" b="1" dirty="0">
                <a:latin typeface="Cambria" panose="02040503050406030204" pitchFamily="18" charset="0"/>
                <a:cs typeface="Times New Roman" pitchFamily="18" charset="0"/>
              </a:rPr>
              <a:t>ar</a:t>
            </a:r>
            <a:r>
              <a:rPr lang="en-US" altLang="en-US" sz="1800" dirty="0">
                <a:latin typeface="Cambria" panose="02040503050406030204" pitchFamily="18" charset="0"/>
                <a:cs typeface="Times New Roman" pitchFamily="18" charset="0"/>
              </a:rPr>
              <a:t>chive) command:</a:t>
            </a:r>
          </a:p>
          <a:p>
            <a:pPr>
              <a:spcBef>
                <a:spcPct val="0"/>
              </a:spcBef>
              <a:spcAft>
                <a:spcPct val="0"/>
              </a:spcAft>
              <a:buClrTx/>
              <a:buFontTx/>
              <a:buNone/>
            </a:pPr>
            <a:r>
              <a:rPr lang="en-US" altLang="en-US" sz="1800" b="1" dirty="0">
                <a:latin typeface="Cambria" panose="02040503050406030204" pitchFamily="18" charset="0"/>
                <a:cs typeface="Times New Roman" pitchFamily="18" charset="0"/>
              </a:rPr>
              <a:t>jar </a:t>
            </a:r>
            <a:r>
              <a:rPr lang="en-US" altLang="en-US" sz="1800" b="1" dirty="0" err="1">
                <a:latin typeface="Cambria" panose="02040503050406030204" pitchFamily="18" charset="0"/>
                <a:cs typeface="Times New Roman" pitchFamily="18" charset="0"/>
              </a:rPr>
              <a:t>cvf</a:t>
            </a:r>
            <a:r>
              <a:rPr lang="en-US" altLang="en-US" sz="1800" b="1" dirty="0">
                <a:latin typeface="Cambria" panose="02040503050406030204" pitchFamily="18" charset="0"/>
                <a:cs typeface="Times New Roman" pitchFamily="18" charset="0"/>
              </a:rPr>
              <a:t> home.jar *</a:t>
            </a:r>
          </a:p>
        </p:txBody>
      </p:sp>
    </p:spTree>
    <p:extLst>
      <p:ext uri="{BB962C8B-B14F-4D97-AF65-F5344CB8AC3E}">
        <p14:creationId xmlns:p14="http://schemas.microsoft.com/office/powerpoint/2010/main" val="14258941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dirty="0">
                <a:latin typeface="Cambria" panose="02040503050406030204" pitchFamily="18" charset="0"/>
                <a:cs typeface="Times New Roman" pitchFamily="18" charset="0"/>
              </a:rPr>
              <a:t>Compression commands- UNIX/Linux</a:t>
            </a:r>
          </a:p>
        </p:txBody>
      </p:sp>
      <p:sp>
        <p:nvSpPr>
          <p:cNvPr id="6147" name="Rectangle 3"/>
          <p:cNvSpPr>
            <a:spLocks noGrp="1" noChangeArrowheads="1"/>
          </p:cNvSpPr>
          <p:nvPr>
            <p:ph type="body" idx="1"/>
          </p:nvPr>
        </p:nvSpPr>
        <p:spPr/>
        <p:txBody>
          <a:bodyPr/>
          <a:lstStyle/>
          <a:p>
            <a:pPr>
              <a:buFontTx/>
              <a:buNone/>
            </a:pPr>
            <a:endParaRPr lang="en-US" altLang="en-US">
              <a:latin typeface="Cambria" panose="02040503050406030204" pitchFamily="18" charset="0"/>
              <a:cs typeface="Times New Roman" pitchFamily="18" charset="0"/>
            </a:endParaRPr>
          </a:p>
          <a:p>
            <a:endParaRPr lang="en-US" altLang="en-US">
              <a:latin typeface="Cambria" panose="02040503050406030204" pitchFamily="18" charset="0"/>
              <a:cs typeface="Times New Roman" pitchFamily="18" charset="0"/>
            </a:endParaRPr>
          </a:p>
        </p:txBody>
      </p:sp>
      <p:sp>
        <p:nvSpPr>
          <p:cNvPr id="6148" name="Text Box 4"/>
          <p:cNvSpPr txBox="1">
            <a:spLocks noChangeArrowheads="1"/>
          </p:cNvSpPr>
          <p:nvPr/>
        </p:nvSpPr>
        <p:spPr bwMode="auto">
          <a:xfrm>
            <a:off x="949324" y="1357313"/>
            <a:ext cx="8080375"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20000"/>
              </a:spcBef>
              <a:spcAft>
                <a:spcPct val="25000"/>
              </a:spcAft>
              <a:buClr>
                <a:schemeClr val="tx2"/>
              </a:buClr>
              <a:buChar char="•"/>
              <a:defRPr sz="2000">
                <a:solidFill>
                  <a:schemeClr val="tx1"/>
                </a:solidFill>
                <a:latin typeface="Arial" charset="0"/>
              </a:defRPr>
            </a:lvl6pPr>
            <a:lvl7pPr marL="2971800" indent="-228600" eaLnBrk="0" fontAlgn="base" hangingPunct="0">
              <a:spcBef>
                <a:spcPct val="20000"/>
              </a:spcBef>
              <a:spcAft>
                <a:spcPct val="25000"/>
              </a:spcAft>
              <a:buClr>
                <a:schemeClr val="tx2"/>
              </a:buClr>
              <a:buChar char="•"/>
              <a:defRPr sz="2000">
                <a:solidFill>
                  <a:schemeClr val="tx1"/>
                </a:solidFill>
                <a:latin typeface="Arial" charset="0"/>
              </a:defRPr>
            </a:lvl7pPr>
            <a:lvl8pPr marL="3429000" indent="-228600" eaLnBrk="0" fontAlgn="base" hangingPunct="0">
              <a:spcBef>
                <a:spcPct val="20000"/>
              </a:spcBef>
              <a:spcAft>
                <a:spcPct val="25000"/>
              </a:spcAft>
              <a:buClr>
                <a:schemeClr val="tx2"/>
              </a:buClr>
              <a:buChar char="•"/>
              <a:defRPr sz="2000">
                <a:solidFill>
                  <a:schemeClr val="tx1"/>
                </a:solidFill>
                <a:latin typeface="Arial" charset="0"/>
              </a:defRPr>
            </a:lvl8pPr>
            <a:lvl9pPr marL="3886200" indent="-228600" eaLnBrk="0" fontAlgn="base" hangingPunct="0">
              <a:spcBef>
                <a:spcPct val="20000"/>
              </a:spcBef>
              <a:spcAft>
                <a:spcPct val="25000"/>
              </a:spcAft>
              <a:buClr>
                <a:schemeClr val="tx2"/>
              </a:buClr>
              <a:buChar char="•"/>
              <a:defRPr sz="2000">
                <a:solidFill>
                  <a:schemeClr val="tx1"/>
                </a:solidFill>
                <a:latin typeface="Arial" charset="0"/>
              </a:defRPr>
            </a:lvl9pPr>
          </a:lstStyle>
          <a:p>
            <a:pPr>
              <a:spcBef>
                <a:spcPct val="0"/>
              </a:spcBef>
              <a:spcAft>
                <a:spcPct val="0"/>
              </a:spcAft>
              <a:buClrTx/>
              <a:buFontTx/>
              <a:buNone/>
            </a:pPr>
            <a:r>
              <a:rPr lang="en-US" altLang="en-US" sz="1800" b="1" dirty="0">
                <a:latin typeface="Cambria" panose="02040503050406030204" pitchFamily="18" charset="0"/>
                <a:cs typeface="Times New Roman" pitchFamily="18" charset="0"/>
              </a:rPr>
              <a:t>GNU compression program: </a:t>
            </a:r>
            <a:r>
              <a:rPr lang="en-US" altLang="en-US" sz="1800" b="1" dirty="0" err="1">
                <a:latin typeface="Cambria" panose="02040503050406030204" pitchFamily="18" charset="0"/>
                <a:cs typeface="Times New Roman" pitchFamily="18" charset="0"/>
              </a:rPr>
              <a:t>gzip</a:t>
            </a:r>
            <a:endParaRPr lang="ro-RO" altLang="en-US" sz="1800" b="1" dirty="0">
              <a:latin typeface="Cambria" panose="02040503050406030204" pitchFamily="18" charset="0"/>
              <a:cs typeface="Times New Roman" pitchFamily="18" charset="0"/>
            </a:endParaRPr>
          </a:p>
          <a:p>
            <a:pPr>
              <a:spcBef>
                <a:spcPct val="0"/>
              </a:spcBef>
              <a:spcAft>
                <a:spcPct val="0"/>
              </a:spcAft>
              <a:buClrTx/>
              <a:buFontTx/>
              <a:buNone/>
            </a:pPr>
            <a:endParaRPr lang="en-US" altLang="en-US" sz="1800" b="1" dirty="0">
              <a:latin typeface="Cambria" panose="02040503050406030204" pitchFamily="18" charset="0"/>
              <a:cs typeface="Times New Roman" pitchFamily="18" charset="0"/>
            </a:endParaRPr>
          </a:p>
          <a:p>
            <a:pPr>
              <a:spcBef>
                <a:spcPct val="0"/>
              </a:spcBef>
              <a:spcAft>
                <a:spcPct val="0"/>
              </a:spcAft>
              <a:buClrTx/>
              <a:buFontTx/>
              <a:buNone/>
            </a:pPr>
            <a:r>
              <a:rPr lang="en-US" altLang="en-US" sz="1800" dirty="0">
                <a:latin typeface="Cambria" panose="02040503050406030204" pitchFamily="18" charset="0"/>
                <a:cs typeface="Times New Roman" pitchFamily="18" charset="0"/>
              </a:rPr>
              <a:t>The </a:t>
            </a:r>
            <a:r>
              <a:rPr lang="en-US" altLang="en-US" sz="1800" b="1" dirty="0" err="1">
                <a:latin typeface="Cambria" panose="02040503050406030204" pitchFamily="18" charset="0"/>
                <a:cs typeface="Times New Roman" pitchFamily="18" charset="0"/>
              </a:rPr>
              <a:t>gzip</a:t>
            </a:r>
            <a:r>
              <a:rPr lang="en-US" altLang="en-US" sz="1800" b="1" dirty="0">
                <a:latin typeface="Cambria" panose="02040503050406030204" pitchFamily="18" charset="0"/>
                <a:cs typeface="Times New Roman" pitchFamily="18" charset="0"/>
              </a:rPr>
              <a:t> </a:t>
            </a:r>
            <a:r>
              <a:rPr lang="en-US" altLang="en-US" sz="1800" dirty="0">
                <a:latin typeface="Cambria" panose="02040503050406030204" pitchFamily="18" charset="0"/>
                <a:cs typeface="Times New Roman" pitchFamily="18" charset="0"/>
              </a:rPr>
              <a:t>creates a smaller file with </a:t>
            </a:r>
            <a:r>
              <a:rPr lang="en-US" altLang="en-US" sz="1800" b="1" dirty="0">
                <a:latin typeface="Cambria" panose="02040503050406030204" pitchFamily="18" charset="0"/>
                <a:cs typeface="Times New Roman" pitchFamily="18" charset="0"/>
              </a:rPr>
              <a:t>.</a:t>
            </a:r>
            <a:r>
              <a:rPr lang="en-US" altLang="en-US" sz="1800" b="1" dirty="0" err="1">
                <a:latin typeface="Cambria" panose="02040503050406030204" pitchFamily="18" charset="0"/>
                <a:cs typeface="Times New Roman" pitchFamily="18" charset="0"/>
              </a:rPr>
              <a:t>gz</a:t>
            </a:r>
            <a:r>
              <a:rPr lang="en-US" altLang="en-US" sz="1800" b="1" dirty="0">
                <a:latin typeface="Cambria" panose="02040503050406030204" pitchFamily="18" charset="0"/>
                <a:cs typeface="Times New Roman" pitchFamily="18" charset="0"/>
              </a:rPr>
              <a:t> </a:t>
            </a:r>
            <a:r>
              <a:rPr lang="en-US" altLang="en-US" sz="1800" dirty="0">
                <a:latin typeface="Cambria" panose="02040503050406030204" pitchFamily="18" charset="0"/>
                <a:cs typeface="Times New Roman" pitchFamily="18" charset="0"/>
              </a:rPr>
              <a:t>extension.</a:t>
            </a:r>
            <a:r>
              <a:rPr lang="en-US" altLang="en-US" sz="1800" b="1" dirty="0">
                <a:latin typeface="Cambria" panose="02040503050406030204" pitchFamily="18" charset="0"/>
                <a:cs typeface="Times New Roman" pitchFamily="18" charset="0"/>
              </a:rPr>
              <a:t>  </a:t>
            </a:r>
            <a:r>
              <a:rPr lang="en-US" altLang="en-US" sz="1800" dirty="0">
                <a:latin typeface="Cambria" panose="02040503050406030204" pitchFamily="18" charset="0"/>
                <a:cs typeface="Times New Roman" pitchFamily="18" charset="0"/>
              </a:rPr>
              <a:t>For example, the command:</a:t>
            </a:r>
          </a:p>
          <a:p>
            <a:pPr>
              <a:spcBef>
                <a:spcPct val="0"/>
              </a:spcBef>
              <a:spcAft>
                <a:spcPct val="0"/>
              </a:spcAft>
              <a:buClrTx/>
              <a:buFontTx/>
              <a:buNone/>
            </a:pPr>
            <a:r>
              <a:rPr lang="en-US" altLang="en-US" sz="1800" b="1" dirty="0" err="1">
                <a:latin typeface="Cambria" panose="02040503050406030204" pitchFamily="18" charset="0"/>
                <a:cs typeface="Times New Roman" pitchFamily="18" charset="0"/>
              </a:rPr>
              <a:t>gzip</a:t>
            </a:r>
            <a:r>
              <a:rPr lang="en-US" altLang="en-US" sz="1800" b="1" dirty="0">
                <a:latin typeface="Cambria" panose="02040503050406030204" pitchFamily="18" charset="0"/>
                <a:cs typeface="Times New Roman" pitchFamily="18" charset="0"/>
              </a:rPr>
              <a:t> student</a:t>
            </a:r>
          </a:p>
          <a:p>
            <a:pPr>
              <a:spcBef>
                <a:spcPct val="0"/>
              </a:spcBef>
              <a:spcAft>
                <a:spcPct val="0"/>
              </a:spcAft>
              <a:buClrTx/>
              <a:buFontTx/>
              <a:buNone/>
            </a:pPr>
            <a:r>
              <a:rPr lang="en-US" altLang="en-US" sz="1800" dirty="0">
                <a:latin typeface="Cambria" panose="02040503050406030204" pitchFamily="18" charset="0"/>
                <a:cs typeface="Times New Roman" pitchFamily="18" charset="0"/>
              </a:rPr>
              <a:t>the </a:t>
            </a:r>
            <a:r>
              <a:rPr lang="en-US" altLang="en-US" sz="1800" b="1" dirty="0">
                <a:latin typeface="Cambria" panose="02040503050406030204" pitchFamily="18" charset="0"/>
                <a:cs typeface="Times New Roman" pitchFamily="18" charset="0"/>
              </a:rPr>
              <a:t>student</a:t>
            </a:r>
            <a:r>
              <a:rPr lang="en-US" altLang="en-US" sz="1800" dirty="0">
                <a:latin typeface="Cambria" panose="02040503050406030204" pitchFamily="18" charset="0"/>
                <a:cs typeface="Times New Roman" pitchFamily="18" charset="0"/>
              </a:rPr>
              <a:t> file will be transformed into a compressed file called </a:t>
            </a:r>
            <a:r>
              <a:rPr lang="en-US" altLang="en-US" sz="1800" i="1" dirty="0">
                <a:latin typeface="Cambria" panose="02040503050406030204" pitchFamily="18" charset="0"/>
                <a:cs typeface="Times New Roman" pitchFamily="18" charset="0"/>
              </a:rPr>
              <a:t>student.gz </a:t>
            </a:r>
          </a:p>
          <a:p>
            <a:pPr>
              <a:spcBef>
                <a:spcPct val="0"/>
              </a:spcBef>
              <a:spcAft>
                <a:spcPct val="0"/>
              </a:spcAft>
              <a:buClrTx/>
              <a:buFontTx/>
              <a:buNone/>
            </a:pPr>
            <a:endParaRPr lang="en-US" altLang="en-US" sz="1800" b="1" dirty="0">
              <a:latin typeface="Cambria" panose="02040503050406030204" pitchFamily="18" charset="0"/>
              <a:cs typeface="Times New Roman" pitchFamily="18" charset="0"/>
            </a:endParaRPr>
          </a:p>
          <a:p>
            <a:pPr>
              <a:spcBef>
                <a:spcPct val="0"/>
              </a:spcBef>
              <a:spcAft>
                <a:spcPct val="0"/>
              </a:spcAft>
              <a:buClrTx/>
              <a:buFontTx/>
              <a:buNone/>
            </a:pPr>
            <a:r>
              <a:rPr lang="en-US" altLang="en-US" sz="1800" b="1" dirty="0" err="1">
                <a:latin typeface="Cambria" panose="02040503050406030204" pitchFamily="18" charset="0"/>
                <a:cs typeface="Times New Roman" pitchFamily="18" charset="0"/>
              </a:rPr>
              <a:t>gzip</a:t>
            </a:r>
            <a:r>
              <a:rPr lang="en-US" altLang="en-US" sz="1800" b="1" dirty="0">
                <a:latin typeface="Cambria" panose="02040503050406030204" pitchFamily="18" charset="0"/>
                <a:cs typeface="Times New Roman" pitchFamily="18" charset="0"/>
              </a:rPr>
              <a:t> –l student.gz </a:t>
            </a:r>
          </a:p>
          <a:p>
            <a:pPr>
              <a:spcBef>
                <a:spcPct val="0"/>
              </a:spcBef>
              <a:spcAft>
                <a:spcPct val="0"/>
              </a:spcAft>
              <a:buClrTx/>
              <a:buFontTx/>
              <a:buNone/>
            </a:pPr>
            <a:r>
              <a:rPr lang="en-US" altLang="en-US" sz="1800" dirty="0">
                <a:latin typeface="Cambria" panose="02040503050406030204" pitchFamily="18" charset="0"/>
                <a:cs typeface="Times New Roman" pitchFamily="18" charset="0"/>
              </a:rPr>
              <a:t>will offer information about the compression ratio</a:t>
            </a:r>
          </a:p>
          <a:p>
            <a:pPr>
              <a:spcBef>
                <a:spcPct val="0"/>
              </a:spcBef>
              <a:spcAft>
                <a:spcPct val="0"/>
              </a:spcAft>
              <a:buClrTx/>
              <a:buFontTx/>
              <a:buNone/>
            </a:pPr>
            <a:r>
              <a:rPr lang="en-US" altLang="en-US" sz="1800" b="1" dirty="0">
                <a:latin typeface="Cambria" panose="02040503050406030204" pitchFamily="18" charset="0"/>
                <a:cs typeface="Times New Roman" pitchFamily="18" charset="0"/>
              </a:rPr>
              <a:t> </a:t>
            </a:r>
            <a:endParaRPr lang="ro-RO" altLang="en-US" sz="1800" b="1" dirty="0">
              <a:latin typeface="Cambria" panose="02040503050406030204" pitchFamily="18" charset="0"/>
              <a:cs typeface="Times New Roman" pitchFamily="18" charset="0"/>
            </a:endParaRPr>
          </a:p>
          <a:p>
            <a:pPr>
              <a:spcBef>
                <a:spcPct val="0"/>
              </a:spcBef>
              <a:spcAft>
                <a:spcPct val="0"/>
              </a:spcAft>
              <a:buClrTx/>
              <a:buFontTx/>
              <a:buNone/>
            </a:pPr>
            <a:r>
              <a:rPr lang="en-US" altLang="en-US" sz="1800" b="1" dirty="0" err="1">
                <a:latin typeface="Cambria" panose="02040503050406030204" pitchFamily="18" charset="0"/>
                <a:cs typeface="Times New Roman" pitchFamily="18" charset="0"/>
              </a:rPr>
              <a:t>gunzip</a:t>
            </a:r>
            <a:r>
              <a:rPr lang="en-US" altLang="en-US" sz="1800" b="1" dirty="0">
                <a:latin typeface="Cambria" panose="02040503050406030204" pitchFamily="18" charset="0"/>
                <a:cs typeface="Times New Roman" pitchFamily="18" charset="0"/>
              </a:rPr>
              <a:t> (</a:t>
            </a:r>
            <a:r>
              <a:rPr lang="en-US" altLang="en-US" sz="1800" b="1" dirty="0" err="1">
                <a:latin typeface="Cambria" panose="02040503050406030204" pitchFamily="18" charset="0"/>
                <a:cs typeface="Times New Roman" pitchFamily="18" charset="0"/>
              </a:rPr>
              <a:t>gzip</a:t>
            </a:r>
            <a:r>
              <a:rPr lang="en-US" altLang="en-US" sz="1800" b="1" dirty="0">
                <a:latin typeface="Cambria" panose="02040503050406030204" pitchFamily="18" charset="0"/>
                <a:cs typeface="Times New Roman" pitchFamily="18" charset="0"/>
              </a:rPr>
              <a:t> –d) </a:t>
            </a:r>
            <a:r>
              <a:rPr lang="en-US" altLang="en-US" sz="1800" dirty="0">
                <a:latin typeface="Cambria" panose="02040503050406030204" pitchFamily="18" charset="0"/>
                <a:cs typeface="Times New Roman" pitchFamily="18" charset="0"/>
              </a:rPr>
              <a:t>is used for decompression</a:t>
            </a:r>
          </a:p>
          <a:p>
            <a:pPr>
              <a:spcBef>
                <a:spcPct val="0"/>
              </a:spcBef>
              <a:spcAft>
                <a:spcPct val="0"/>
              </a:spcAft>
              <a:buClrTx/>
              <a:buFontTx/>
              <a:buNone/>
            </a:pPr>
            <a:endParaRPr lang="ro-RO" altLang="en-US" sz="1800" b="1" dirty="0">
              <a:latin typeface="Cambria" panose="02040503050406030204" pitchFamily="18" charset="0"/>
              <a:cs typeface="Times New Roman" pitchFamily="18" charset="0"/>
            </a:endParaRPr>
          </a:p>
          <a:p>
            <a:pPr>
              <a:spcBef>
                <a:spcPct val="0"/>
              </a:spcBef>
              <a:spcAft>
                <a:spcPct val="0"/>
              </a:spcAft>
              <a:buClrTx/>
              <a:buFontTx/>
              <a:buNone/>
            </a:pPr>
            <a:r>
              <a:rPr lang="en-US" altLang="en-US" sz="1800" b="1" dirty="0">
                <a:latin typeface="Cambria" panose="02040503050406030204" pitchFamily="18" charset="0"/>
                <a:cs typeface="Times New Roman" pitchFamily="18" charset="0"/>
              </a:rPr>
              <a:t>Note:</a:t>
            </a:r>
            <a:r>
              <a:rPr lang="en-US" altLang="en-US" sz="1800" dirty="0">
                <a:latin typeface="Cambria" panose="02040503050406030204" pitchFamily="18" charset="0"/>
                <a:cs typeface="Times New Roman" pitchFamily="18" charset="0"/>
              </a:rPr>
              <a:t> We may find on Linux the </a:t>
            </a:r>
            <a:r>
              <a:rPr lang="en-US" altLang="en-US" sz="1800" b="1" dirty="0">
                <a:latin typeface="Cambria" panose="02040503050406030204" pitchFamily="18" charset="0"/>
                <a:cs typeface="Times New Roman" pitchFamily="18" charset="0"/>
              </a:rPr>
              <a:t>zip</a:t>
            </a:r>
            <a:r>
              <a:rPr lang="en-US" altLang="en-US" sz="1800" dirty="0">
                <a:latin typeface="Cambria" panose="02040503050406030204" pitchFamily="18" charset="0"/>
                <a:cs typeface="Times New Roman" pitchFamily="18" charset="0"/>
              </a:rPr>
              <a:t> and </a:t>
            </a:r>
            <a:r>
              <a:rPr lang="en-US" altLang="en-US" sz="1800" b="1" dirty="0">
                <a:latin typeface="Cambria" panose="02040503050406030204" pitchFamily="18" charset="0"/>
                <a:cs typeface="Times New Roman" pitchFamily="18" charset="0"/>
              </a:rPr>
              <a:t>unzip </a:t>
            </a:r>
            <a:r>
              <a:rPr lang="en-US" altLang="en-US" sz="1800" dirty="0">
                <a:latin typeface="Cambria" panose="02040503050406030204" pitchFamily="18" charset="0"/>
                <a:cs typeface="Times New Roman" pitchFamily="18" charset="0"/>
              </a:rPr>
              <a:t>commands, similar with Windows versions. In this case we may work with </a:t>
            </a:r>
            <a:r>
              <a:rPr lang="en-US" altLang="en-US" sz="1800" i="1" dirty="0">
                <a:latin typeface="Cambria" panose="02040503050406030204" pitchFamily="18" charset="0"/>
                <a:cs typeface="Times New Roman" pitchFamily="18" charset="0"/>
              </a:rPr>
              <a:t>zip</a:t>
            </a:r>
            <a:r>
              <a:rPr lang="en-US" altLang="en-US" sz="1800" dirty="0">
                <a:latin typeface="Cambria" panose="02040503050406030204" pitchFamily="18" charset="0"/>
                <a:cs typeface="Times New Roman" pitchFamily="18" charset="0"/>
              </a:rPr>
              <a:t> files compressed on Windows</a:t>
            </a:r>
            <a:r>
              <a:rPr lang="ro-RO" altLang="en-US" sz="1800" dirty="0">
                <a:latin typeface="Cambria" panose="02040503050406030204" pitchFamily="18" charset="0"/>
                <a:cs typeface="Times New Roman" pitchFamily="18" charset="0"/>
              </a:rPr>
              <a:t>.</a:t>
            </a:r>
            <a:endParaRPr lang="en-US" altLang="en-US" sz="1800" dirty="0">
              <a:latin typeface="Cambria" panose="02040503050406030204" pitchFamily="18" charset="0"/>
              <a:cs typeface="Times New Roman" pitchFamily="18" charset="0"/>
            </a:endParaRPr>
          </a:p>
          <a:p>
            <a:pPr>
              <a:spcBef>
                <a:spcPct val="0"/>
              </a:spcBef>
              <a:spcAft>
                <a:spcPct val="0"/>
              </a:spcAft>
              <a:buClrTx/>
              <a:buFontTx/>
              <a:buNone/>
            </a:pPr>
            <a:endParaRPr lang="en-US" altLang="en-US" sz="1800" b="1" dirty="0">
              <a:latin typeface="Cambria" panose="02040503050406030204" pitchFamily="18" charset="0"/>
              <a:cs typeface="Times New Roman" pitchFamily="18" charset="0"/>
            </a:endParaRPr>
          </a:p>
          <a:p>
            <a:pPr>
              <a:spcBef>
                <a:spcPct val="0"/>
              </a:spcBef>
              <a:spcAft>
                <a:spcPct val="0"/>
              </a:spcAft>
              <a:buClrTx/>
              <a:buFontTx/>
              <a:buNone/>
            </a:pPr>
            <a:r>
              <a:rPr lang="en-US" altLang="en-US" sz="1800" b="1" dirty="0">
                <a:latin typeface="Cambria" panose="02040503050406030204" pitchFamily="18" charset="0"/>
                <a:cs typeface="Times New Roman" pitchFamily="18" charset="0"/>
              </a:rPr>
              <a:t>zip home.zip *</a:t>
            </a:r>
            <a:r>
              <a:rPr lang="en-US" altLang="en-US" sz="1800" dirty="0">
                <a:latin typeface="Cambria" panose="02040503050406030204" pitchFamily="18" charset="0"/>
                <a:cs typeface="Times New Roman" pitchFamily="18" charset="0"/>
              </a:rPr>
              <a:t>   - will create an archive called </a:t>
            </a:r>
            <a:r>
              <a:rPr lang="en-US" altLang="en-US" sz="1800" b="1" dirty="0">
                <a:latin typeface="Cambria" panose="02040503050406030204" pitchFamily="18" charset="0"/>
                <a:cs typeface="Times New Roman" pitchFamily="18" charset="0"/>
              </a:rPr>
              <a:t>home.zip</a:t>
            </a:r>
            <a:r>
              <a:rPr lang="en-US" altLang="en-US" sz="1800" dirty="0">
                <a:latin typeface="Cambria" panose="02040503050406030204" pitchFamily="18" charset="0"/>
                <a:cs typeface="Times New Roman" pitchFamily="18" charset="0"/>
              </a:rPr>
              <a:t> from all files in the present working directory</a:t>
            </a:r>
          </a:p>
          <a:p>
            <a:pPr>
              <a:spcBef>
                <a:spcPct val="0"/>
              </a:spcBef>
              <a:spcAft>
                <a:spcPct val="0"/>
              </a:spcAft>
              <a:buClrTx/>
              <a:buFontTx/>
              <a:buNone/>
            </a:pPr>
            <a:r>
              <a:rPr lang="en-US" altLang="en-US" sz="1800" dirty="0">
                <a:latin typeface="Cambria" panose="02040503050406030204" pitchFamily="18" charset="0"/>
                <a:cs typeface="Times New Roman" pitchFamily="18" charset="0"/>
              </a:rPr>
              <a:t>The command: </a:t>
            </a:r>
            <a:r>
              <a:rPr lang="en-US" altLang="en-US" sz="1800" b="1" dirty="0">
                <a:latin typeface="Cambria" panose="02040503050406030204" pitchFamily="18" charset="0"/>
                <a:cs typeface="Times New Roman" pitchFamily="18" charset="0"/>
              </a:rPr>
              <a:t>unzip labs.zip </a:t>
            </a:r>
            <a:r>
              <a:rPr lang="en-US" altLang="en-US" sz="1800" dirty="0">
                <a:latin typeface="Cambria" panose="02040503050406030204" pitchFamily="18" charset="0"/>
                <a:cs typeface="Times New Roman" pitchFamily="18" charset="0"/>
              </a:rPr>
              <a:t>will extract all the files from the archive to the current directory</a:t>
            </a:r>
          </a:p>
          <a:p>
            <a:pPr>
              <a:spcBef>
                <a:spcPct val="0"/>
              </a:spcBef>
              <a:spcAft>
                <a:spcPct val="0"/>
              </a:spcAft>
              <a:buClrTx/>
              <a:buFontTx/>
              <a:buNone/>
            </a:pPr>
            <a:r>
              <a:rPr lang="en-US" altLang="en-US" sz="1800" b="1" dirty="0">
                <a:latin typeface="Cambria" panose="02040503050406030204" pitchFamily="18" charset="0"/>
                <a:cs typeface="Times New Roman" pitchFamily="18" charset="0"/>
              </a:rPr>
              <a:t>unzip –l labs.zip</a:t>
            </a:r>
            <a:r>
              <a:rPr lang="en-US" altLang="en-US" sz="1800" dirty="0">
                <a:latin typeface="Cambria" panose="02040503050406030204" pitchFamily="18" charset="0"/>
                <a:cs typeface="Times New Roman" pitchFamily="18" charset="0"/>
              </a:rPr>
              <a:t> will list the files in the .zip archives</a:t>
            </a:r>
          </a:p>
          <a:p>
            <a:pPr>
              <a:spcBef>
                <a:spcPct val="0"/>
              </a:spcBef>
              <a:spcAft>
                <a:spcPct val="0"/>
              </a:spcAft>
              <a:buClrTx/>
              <a:buFontTx/>
              <a:buNone/>
            </a:pPr>
            <a:endParaRPr lang="en-US" altLang="en-US" sz="1800" dirty="0">
              <a:latin typeface="Cambria" panose="02040503050406030204" pitchFamily="18" charset="0"/>
              <a:cs typeface="Times New Roman" pitchFamily="18" charset="0"/>
            </a:endParaRPr>
          </a:p>
        </p:txBody>
      </p:sp>
    </p:spTree>
    <p:extLst>
      <p:ext uri="{BB962C8B-B14F-4D97-AF65-F5344CB8AC3E}">
        <p14:creationId xmlns:p14="http://schemas.microsoft.com/office/powerpoint/2010/main" val="11741221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dirty="0">
                <a:latin typeface="Cambria" panose="02040503050406030204" pitchFamily="18" charset="0"/>
                <a:cs typeface="Times New Roman" pitchFamily="18" charset="0"/>
              </a:rPr>
              <a:t>Compression commands- UNIX/Linux</a:t>
            </a:r>
          </a:p>
        </p:txBody>
      </p:sp>
      <p:sp>
        <p:nvSpPr>
          <p:cNvPr id="6147" name="Rectangle 3"/>
          <p:cNvSpPr>
            <a:spLocks noGrp="1" noChangeArrowheads="1"/>
          </p:cNvSpPr>
          <p:nvPr>
            <p:ph type="body" idx="1"/>
          </p:nvPr>
        </p:nvSpPr>
        <p:spPr/>
        <p:txBody>
          <a:bodyPr/>
          <a:lstStyle/>
          <a:p>
            <a:pPr>
              <a:buFontTx/>
              <a:buNone/>
            </a:pPr>
            <a:endParaRPr lang="en-US" altLang="en-US">
              <a:latin typeface="Cambria" panose="02040503050406030204" pitchFamily="18" charset="0"/>
              <a:cs typeface="Times New Roman" pitchFamily="18" charset="0"/>
            </a:endParaRPr>
          </a:p>
          <a:p>
            <a:endParaRPr lang="en-US" altLang="en-US">
              <a:latin typeface="Cambria" panose="02040503050406030204" pitchFamily="18" charset="0"/>
              <a:cs typeface="Times New Roman" pitchFamily="18" charset="0"/>
            </a:endParaRPr>
          </a:p>
        </p:txBody>
      </p:sp>
      <p:sp>
        <p:nvSpPr>
          <p:cNvPr id="6148" name="Text Box 4"/>
          <p:cNvSpPr txBox="1">
            <a:spLocks noChangeArrowheads="1"/>
          </p:cNvSpPr>
          <p:nvPr/>
        </p:nvSpPr>
        <p:spPr bwMode="auto">
          <a:xfrm>
            <a:off x="949324" y="1357313"/>
            <a:ext cx="8080375"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20000"/>
              </a:spcBef>
              <a:spcAft>
                <a:spcPct val="25000"/>
              </a:spcAft>
              <a:buClr>
                <a:schemeClr val="tx2"/>
              </a:buClr>
              <a:buChar char="•"/>
              <a:defRPr sz="2000">
                <a:solidFill>
                  <a:schemeClr val="tx1"/>
                </a:solidFill>
                <a:latin typeface="Arial" charset="0"/>
              </a:defRPr>
            </a:lvl6pPr>
            <a:lvl7pPr marL="2971800" indent="-228600" eaLnBrk="0" fontAlgn="base" hangingPunct="0">
              <a:spcBef>
                <a:spcPct val="20000"/>
              </a:spcBef>
              <a:spcAft>
                <a:spcPct val="25000"/>
              </a:spcAft>
              <a:buClr>
                <a:schemeClr val="tx2"/>
              </a:buClr>
              <a:buChar char="•"/>
              <a:defRPr sz="2000">
                <a:solidFill>
                  <a:schemeClr val="tx1"/>
                </a:solidFill>
                <a:latin typeface="Arial" charset="0"/>
              </a:defRPr>
            </a:lvl7pPr>
            <a:lvl8pPr marL="3429000" indent="-228600" eaLnBrk="0" fontAlgn="base" hangingPunct="0">
              <a:spcBef>
                <a:spcPct val="20000"/>
              </a:spcBef>
              <a:spcAft>
                <a:spcPct val="25000"/>
              </a:spcAft>
              <a:buClr>
                <a:schemeClr val="tx2"/>
              </a:buClr>
              <a:buChar char="•"/>
              <a:defRPr sz="2000">
                <a:solidFill>
                  <a:schemeClr val="tx1"/>
                </a:solidFill>
                <a:latin typeface="Arial" charset="0"/>
              </a:defRPr>
            </a:lvl8pPr>
            <a:lvl9pPr marL="3886200" indent="-228600" eaLnBrk="0" fontAlgn="base" hangingPunct="0">
              <a:spcBef>
                <a:spcPct val="20000"/>
              </a:spcBef>
              <a:spcAft>
                <a:spcPct val="25000"/>
              </a:spcAft>
              <a:buClr>
                <a:schemeClr val="tx2"/>
              </a:buClr>
              <a:buChar char="•"/>
              <a:defRPr sz="2000">
                <a:solidFill>
                  <a:schemeClr val="tx1"/>
                </a:solidFill>
                <a:latin typeface="Arial" charset="0"/>
              </a:defRPr>
            </a:lvl9pPr>
          </a:lstStyle>
          <a:p>
            <a:pPr>
              <a:spcBef>
                <a:spcPct val="0"/>
              </a:spcBef>
              <a:spcAft>
                <a:spcPct val="0"/>
              </a:spcAft>
              <a:buClrTx/>
              <a:buFontTx/>
              <a:buNone/>
            </a:pPr>
            <a:endParaRPr lang="en-US" altLang="en-US" b="1" dirty="0">
              <a:latin typeface="Cambria" panose="02040503050406030204" pitchFamily="18" charset="0"/>
              <a:cs typeface="Times New Roman" pitchFamily="18" charset="0"/>
            </a:endParaRPr>
          </a:p>
          <a:p>
            <a:pPr>
              <a:spcBef>
                <a:spcPct val="0"/>
              </a:spcBef>
              <a:spcAft>
                <a:spcPct val="0"/>
              </a:spcAft>
              <a:buClrTx/>
              <a:buFontTx/>
              <a:buNone/>
            </a:pPr>
            <a:r>
              <a:rPr lang="en-US" altLang="en-US" b="1" dirty="0">
                <a:latin typeface="Cambria" panose="02040503050406030204" pitchFamily="18" charset="0"/>
                <a:cs typeface="Times New Roman" pitchFamily="18" charset="0"/>
              </a:rPr>
              <a:t>Other compression commands are bzip2 and </a:t>
            </a:r>
            <a:r>
              <a:rPr lang="en-US" altLang="en-US" b="1" dirty="0" err="1">
                <a:latin typeface="Cambria" panose="02040503050406030204" pitchFamily="18" charset="0"/>
                <a:cs typeface="Times New Roman" pitchFamily="18" charset="0"/>
              </a:rPr>
              <a:t>xz</a:t>
            </a:r>
            <a:r>
              <a:rPr lang="en-US" altLang="en-US" b="1" dirty="0">
                <a:latin typeface="Cambria" panose="02040503050406030204" pitchFamily="18" charset="0"/>
                <a:cs typeface="Times New Roman" pitchFamily="18" charset="0"/>
              </a:rPr>
              <a:t>:</a:t>
            </a:r>
          </a:p>
          <a:p>
            <a:pPr>
              <a:spcBef>
                <a:spcPct val="0"/>
              </a:spcBef>
              <a:spcAft>
                <a:spcPct val="0"/>
              </a:spcAft>
              <a:buClrTx/>
              <a:buFontTx/>
              <a:buNone/>
            </a:pPr>
            <a:endParaRPr lang="en-US" altLang="en-US" b="1" dirty="0">
              <a:latin typeface="Cambria" panose="02040503050406030204" pitchFamily="18" charset="0"/>
              <a:cs typeface="Times New Roman" pitchFamily="18" charset="0"/>
            </a:endParaRPr>
          </a:p>
          <a:p>
            <a:pPr>
              <a:spcBef>
                <a:spcPct val="0"/>
              </a:spcBef>
              <a:spcAft>
                <a:spcPct val="0"/>
              </a:spcAft>
              <a:buClrTx/>
              <a:buFontTx/>
              <a:buNone/>
            </a:pPr>
            <a:r>
              <a:rPr lang="en-US" altLang="en-US" dirty="0">
                <a:latin typeface="Cambria" panose="02040503050406030204" pitchFamily="18" charset="0"/>
                <a:cs typeface="Times New Roman" pitchFamily="18" charset="0"/>
              </a:rPr>
              <a:t>The </a:t>
            </a:r>
            <a:r>
              <a:rPr lang="en-US" altLang="en-US" b="1" dirty="0">
                <a:latin typeface="Cambria" panose="02040503050406030204" pitchFamily="18" charset="0"/>
                <a:cs typeface="Times New Roman" pitchFamily="18" charset="0"/>
              </a:rPr>
              <a:t>bzip2</a:t>
            </a:r>
            <a:r>
              <a:rPr lang="en-US" altLang="en-US" dirty="0">
                <a:latin typeface="Cambria" panose="02040503050406030204" pitchFamily="18" charset="0"/>
                <a:cs typeface="Times New Roman" pitchFamily="18" charset="0"/>
              </a:rPr>
              <a:t> command uses </a:t>
            </a:r>
            <a:r>
              <a:rPr lang="en-US" altLang="en-US" b="1" dirty="0">
                <a:latin typeface="Cambria" panose="02040503050406030204" pitchFamily="18" charset="0"/>
                <a:cs typeface="Times New Roman" pitchFamily="18" charset="0"/>
              </a:rPr>
              <a:t>Burrows-Wheeler compression algorithm </a:t>
            </a:r>
            <a:r>
              <a:rPr lang="en-US" altLang="en-US" dirty="0">
                <a:latin typeface="Cambria" panose="02040503050406030204" pitchFamily="18" charset="0"/>
                <a:cs typeface="Times New Roman" pitchFamily="18" charset="0"/>
              </a:rPr>
              <a:t>which will compress files smaller than </a:t>
            </a:r>
            <a:r>
              <a:rPr lang="en-US" altLang="en-US" dirty="0" err="1">
                <a:latin typeface="Cambria" panose="02040503050406030204" pitchFamily="18" charset="0"/>
                <a:cs typeface="Times New Roman" pitchFamily="18" charset="0"/>
              </a:rPr>
              <a:t>gzip</a:t>
            </a:r>
            <a:r>
              <a:rPr lang="en-US" altLang="en-US" dirty="0">
                <a:latin typeface="Cambria" panose="02040503050406030204" pitchFamily="18" charset="0"/>
                <a:cs typeface="Times New Roman" pitchFamily="18" charset="0"/>
              </a:rPr>
              <a:t> at the expense of more CPU time. The resulted files have a </a:t>
            </a:r>
            <a:r>
              <a:rPr lang="en-US" altLang="en-US" b="1" dirty="0">
                <a:latin typeface="Cambria" panose="02040503050406030204" pitchFamily="18" charset="0"/>
                <a:cs typeface="Times New Roman" pitchFamily="18" charset="0"/>
              </a:rPr>
              <a:t>.bz2</a:t>
            </a:r>
            <a:r>
              <a:rPr lang="en-US" altLang="en-US" dirty="0">
                <a:latin typeface="Cambria" panose="02040503050406030204" pitchFamily="18" charset="0"/>
                <a:cs typeface="Times New Roman" pitchFamily="18" charset="0"/>
              </a:rPr>
              <a:t> extension, instead of </a:t>
            </a:r>
            <a:r>
              <a:rPr lang="en-US" altLang="en-US" b="1" dirty="0">
                <a:latin typeface="Cambria" panose="02040503050406030204" pitchFamily="18" charset="0"/>
                <a:cs typeface="Times New Roman" pitchFamily="18" charset="0"/>
              </a:rPr>
              <a:t>.</a:t>
            </a:r>
            <a:r>
              <a:rPr lang="en-US" altLang="en-US" b="1" dirty="0" err="1">
                <a:latin typeface="Cambria" panose="02040503050406030204" pitchFamily="18" charset="0"/>
                <a:cs typeface="Times New Roman" pitchFamily="18" charset="0"/>
              </a:rPr>
              <a:t>gz</a:t>
            </a:r>
            <a:r>
              <a:rPr lang="en-US" altLang="en-US" dirty="0">
                <a:latin typeface="Cambria" panose="02040503050406030204" pitchFamily="18" charset="0"/>
                <a:cs typeface="Times New Roman" pitchFamily="18" charset="0"/>
              </a:rPr>
              <a:t> extension.</a:t>
            </a:r>
          </a:p>
          <a:p>
            <a:pPr>
              <a:spcBef>
                <a:spcPct val="0"/>
              </a:spcBef>
              <a:spcAft>
                <a:spcPct val="0"/>
              </a:spcAft>
              <a:buClrTx/>
              <a:buFontTx/>
              <a:buNone/>
            </a:pPr>
            <a:endParaRPr lang="en-US" altLang="en-US" dirty="0">
              <a:latin typeface="Cambria" panose="02040503050406030204" pitchFamily="18" charset="0"/>
              <a:cs typeface="Times New Roman" pitchFamily="18" charset="0"/>
            </a:endParaRPr>
          </a:p>
          <a:p>
            <a:pPr>
              <a:spcBef>
                <a:spcPct val="0"/>
              </a:spcBef>
              <a:spcAft>
                <a:spcPct val="0"/>
              </a:spcAft>
              <a:buClrTx/>
              <a:buFontTx/>
              <a:buNone/>
            </a:pPr>
            <a:r>
              <a:rPr lang="en-US" altLang="en-US" b="1" dirty="0" err="1">
                <a:latin typeface="Cambria" panose="02040503050406030204" pitchFamily="18" charset="0"/>
                <a:cs typeface="Times New Roman" pitchFamily="18" charset="0"/>
              </a:rPr>
              <a:t>xz</a:t>
            </a:r>
            <a:r>
              <a:rPr lang="en-US" altLang="en-US" b="1" dirty="0">
                <a:latin typeface="Cambria" panose="02040503050406030204" pitchFamily="18" charset="0"/>
                <a:cs typeface="Times New Roman" pitchFamily="18" charset="0"/>
              </a:rPr>
              <a:t> </a:t>
            </a:r>
            <a:r>
              <a:rPr lang="en-US" altLang="en-US" dirty="0">
                <a:latin typeface="Cambria" panose="02040503050406030204" pitchFamily="18" charset="0"/>
                <a:cs typeface="Times New Roman" pitchFamily="18" charset="0"/>
              </a:rPr>
              <a:t>command: it’s similar with </a:t>
            </a:r>
            <a:r>
              <a:rPr lang="en-US" altLang="en-US" dirty="0" err="1">
                <a:latin typeface="Cambria" panose="02040503050406030204" pitchFamily="18" charset="0"/>
                <a:cs typeface="Times New Roman" pitchFamily="18" charset="0"/>
              </a:rPr>
              <a:t>gzip</a:t>
            </a:r>
            <a:r>
              <a:rPr lang="en-US" altLang="en-US" dirty="0">
                <a:latin typeface="Cambria" panose="02040503050406030204" pitchFamily="18" charset="0"/>
                <a:cs typeface="Times New Roman" pitchFamily="18" charset="0"/>
              </a:rPr>
              <a:t> and it uses the </a:t>
            </a:r>
            <a:r>
              <a:rPr lang="en-US" altLang="en-US" b="1" dirty="0">
                <a:latin typeface="Cambria" panose="02040503050406030204" pitchFamily="18" charset="0"/>
                <a:cs typeface="Times New Roman" pitchFamily="18" charset="0"/>
              </a:rPr>
              <a:t>Lempel-Ziv-Markov (LZMA) algorithm</a:t>
            </a:r>
            <a:r>
              <a:rPr lang="en-US" altLang="en-US" dirty="0">
                <a:latin typeface="Cambria" panose="02040503050406030204" pitchFamily="18" charset="0"/>
                <a:cs typeface="Times New Roman" pitchFamily="18" charset="0"/>
              </a:rPr>
              <a:t>. It can provide a better compression ratio than </a:t>
            </a:r>
            <a:r>
              <a:rPr lang="en-US" altLang="en-US" b="1" dirty="0">
                <a:latin typeface="Cambria" panose="02040503050406030204" pitchFamily="18" charset="0"/>
                <a:cs typeface="Times New Roman" pitchFamily="18" charset="0"/>
              </a:rPr>
              <a:t>bzip2</a:t>
            </a:r>
            <a:r>
              <a:rPr lang="en-US" altLang="en-US" dirty="0">
                <a:latin typeface="Cambria" panose="02040503050406030204" pitchFamily="18" charset="0"/>
                <a:cs typeface="Times New Roman" pitchFamily="18" charset="0"/>
              </a:rPr>
              <a:t>. </a:t>
            </a:r>
          </a:p>
          <a:p>
            <a:pPr>
              <a:spcBef>
                <a:spcPct val="0"/>
              </a:spcBef>
              <a:spcAft>
                <a:spcPct val="0"/>
              </a:spcAft>
              <a:buClrTx/>
              <a:buFontTx/>
              <a:buNone/>
            </a:pPr>
            <a:endParaRPr lang="en-US" altLang="en-US" dirty="0">
              <a:latin typeface="Cambria" panose="02040503050406030204" pitchFamily="18" charset="0"/>
              <a:cs typeface="Times New Roman" pitchFamily="18" charset="0"/>
            </a:endParaRPr>
          </a:p>
          <a:p>
            <a:pPr>
              <a:spcBef>
                <a:spcPct val="0"/>
              </a:spcBef>
              <a:spcAft>
                <a:spcPct val="0"/>
              </a:spcAft>
              <a:buClrTx/>
              <a:buFontTx/>
              <a:buNone/>
            </a:pPr>
            <a:r>
              <a:rPr lang="en-US" altLang="en-US" dirty="0">
                <a:latin typeface="Cambria" panose="02040503050406030204" pitchFamily="18" charset="0"/>
                <a:cs typeface="Times New Roman" pitchFamily="18" charset="0"/>
              </a:rPr>
              <a:t>The files compressed with the </a:t>
            </a:r>
            <a:r>
              <a:rPr lang="en-US" altLang="en-US" b="1" dirty="0" err="1">
                <a:latin typeface="Cambria" panose="02040503050406030204" pitchFamily="18" charset="0"/>
                <a:cs typeface="Times New Roman" pitchFamily="18" charset="0"/>
              </a:rPr>
              <a:t>xz</a:t>
            </a:r>
            <a:r>
              <a:rPr lang="en-US" altLang="en-US" dirty="0">
                <a:latin typeface="Cambria" panose="02040503050406030204" pitchFamily="18" charset="0"/>
                <a:cs typeface="Times New Roman" pitchFamily="18" charset="0"/>
              </a:rPr>
              <a:t> command use </a:t>
            </a:r>
            <a:r>
              <a:rPr lang="en-US" altLang="en-US" b="1" dirty="0">
                <a:latin typeface="Cambria" panose="02040503050406030204" pitchFamily="18" charset="0"/>
                <a:cs typeface="Times New Roman" pitchFamily="18" charset="0"/>
              </a:rPr>
              <a:t>.</a:t>
            </a:r>
            <a:r>
              <a:rPr lang="en-US" altLang="en-US" b="1" dirty="0" err="1">
                <a:latin typeface="Cambria" panose="02040503050406030204" pitchFamily="18" charset="0"/>
                <a:cs typeface="Times New Roman" pitchFamily="18" charset="0"/>
              </a:rPr>
              <a:t>xz</a:t>
            </a:r>
            <a:r>
              <a:rPr lang="en-US" altLang="en-US" dirty="0">
                <a:latin typeface="Cambria" panose="02040503050406030204" pitchFamily="18" charset="0"/>
                <a:cs typeface="Times New Roman" pitchFamily="18" charset="0"/>
              </a:rPr>
              <a:t> extension.</a:t>
            </a:r>
          </a:p>
          <a:p>
            <a:pPr>
              <a:spcBef>
                <a:spcPct val="0"/>
              </a:spcBef>
              <a:spcAft>
                <a:spcPct val="0"/>
              </a:spcAft>
              <a:buClrTx/>
              <a:buFontTx/>
              <a:buNone/>
            </a:pPr>
            <a:r>
              <a:rPr lang="en-US" altLang="en-US" dirty="0">
                <a:latin typeface="Cambria" panose="02040503050406030204" pitchFamily="18" charset="0"/>
                <a:cs typeface="Times New Roman" pitchFamily="18" charset="0"/>
              </a:rPr>
              <a:t>In order to </a:t>
            </a:r>
            <a:r>
              <a:rPr lang="en-US" altLang="en-US" dirty="0" err="1">
                <a:latin typeface="Cambria" panose="02040503050406030204" pitchFamily="18" charset="0"/>
                <a:cs typeface="Times New Roman" pitchFamily="18" charset="0"/>
              </a:rPr>
              <a:t>uncompress</a:t>
            </a:r>
            <a:r>
              <a:rPr lang="en-US" altLang="en-US" dirty="0">
                <a:latin typeface="Cambria" panose="02040503050406030204" pitchFamily="18" charset="0"/>
                <a:cs typeface="Times New Roman" pitchFamily="18" charset="0"/>
              </a:rPr>
              <a:t> the </a:t>
            </a:r>
            <a:r>
              <a:rPr lang="en-US" altLang="en-US" b="1" dirty="0">
                <a:latin typeface="Cambria" panose="02040503050406030204" pitchFamily="18" charset="0"/>
                <a:cs typeface="Times New Roman" pitchFamily="18" charset="0"/>
              </a:rPr>
              <a:t>.</a:t>
            </a:r>
            <a:r>
              <a:rPr lang="en-US" altLang="en-US" b="1" dirty="0" err="1">
                <a:latin typeface="Cambria" panose="02040503050406030204" pitchFamily="18" charset="0"/>
                <a:cs typeface="Times New Roman" pitchFamily="18" charset="0"/>
              </a:rPr>
              <a:t>xz</a:t>
            </a:r>
            <a:r>
              <a:rPr lang="en-US" altLang="en-US" dirty="0">
                <a:latin typeface="Cambria" panose="02040503050406030204" pitchFamily="18" charset="0"/>
                <a:cs typeface="Times New Roman" pitchFamily="18" charset="0"/>
              </a:rPr>
              <a:t> file, </a:t>
            </a:r>
            <a:r>
              <a:rPr lang="en-US" altLang="en-US" b="1" dirty="0" err="1">
                <a:latin typeface="Cambria" panose="02040503050406030204" pitchFamily="18" charset="0"/>
                <a:cs typeface="Times New Roman" pitchFamily="18" charset="0"/>
              </a:rPr>
              <a:t>unxz</a:t>
            </a:r>
            <a:r>
              <a:rPr lang="en-US" altLang="en-US" dirty="0">
                <a:latin typeface="Cambria" panose="02040503050406030204" pitchFamily="18" charset="0"/>
                <a:cs typeface="Times New Roman" pitchFamily="18" charset="0"/>
              </a:rPr>
              <a:t> command can be </a:t>
            </a:r>
            <a:r>
              <a:rPr lang="en-US" altLang="en-US">
                <a:latin typeface="Cambria" panose="02040503050406030204" pitchFamily="18" charset="0"/>
                <a:cs typeface="Times New Roman" pitchFamily="18" charset="0"/>
              </a:rPr>
              <a:t>used </a:t>
            </a:r>
          </a:p>
          <a:p>
            <a:pPr>
              <a:spcBef>
                <a:spcPct val="0"/>
              </a:spcBef>
              <a:spcAft>
                <a:spcPct val="0"/>
              </a:spcAft>
              <a:buClrTx/>
              <a:buFontTx/>
              <a:buNone/>
            </a:pPr>
            <a:r>
              <a:rPr lang="en-US" altLang="en-US">
                <a:latin typeface="Cambria" panose="02040503050406030204" pitchFamily="18" charset="0"/>
                <a:cs typeface="Times New Roman" pitchFamily="18" charset="0"/>
              </a:rPr>
              <a:t>(</a:t>
            </a:r>
            <a:r>
              <a:rPr lang="en-US" altLang="en-US" dirty="0">
                <a:latin typeface="Cambria" panose="02040503050406030204" pitchFamily="18" charset="0"/>
                <a:cs typeface="Times New Roman" pitchFamily="18" charset="0"/>
              </a:rPr>
              <a:t>or </a:t>
            </a:r>
            <a:r>
              <a:rPr lang="en-US" altLang="en-US" b="1" dirty="0" err="1">
                <a:latin typeface="Cambria" panose="02040503050406030204" pitchFamily="18" charset="0"/>
                <a:cs typeface="Times New Roman" pitchFamily="18" charset="0"/>
              </a:rPr>
              <a:t>xz</a:t>
            </a:r>
            <a:r>
              <a:rPr lang="en-US" altLang="en-US" b="1" dirty="0">
                <a:latin typeface="Cambria" panose="02040503050406030204" pitchFamily="18" charset="0"/>
                <a:cs typeface="Times New Roman" pitchFamily="18" charset="0"/>
              </a:rPr>
              <a:t> –d</a:t>
            </a:r>
            <a:r>
              <a:rPr lang="en-US" altLang="en-US" dirty="0">
                <a:latin typeface="Cambria" panose="02040503050406030204" pitchFamily="18" charset="0"/>
                <a:cs typeface="Times New Roman" pitchFamily="18" charset="0"/>
              </a:rPr>
              <a:t>).</a:t>
            </a:r>
          </a:p>
          <a:p>
            <a:pPr>
              <a:spcBef>
                <a:spcPct val="0"/>
              </a:spcBef>
              <a:spcAft>
                <a:spcPct val="0"/>
              </a:spcAft>
              <a:buClrTx/>
              <a:buFontTx/>
              <a:buNone/>
            </a:pPr>
            <a:endParaRPr lang="en-US" altLang="en-US" dirty="0">
              <a:latin typeface="Cambria" panose="02040503050406030204" pitchFamily="18" charset="0"/>
              <a:cs typeface="Times New Roman" pitchFamily="18" charset="0"/>
            </a:endParaRPr>
          </a:p>
          <a:p>
            <a:pPr>
              <a:spcBef>
                <a:spcPct val="0"/>
              </a:spcBef>
              <a:spcAft>
                <a:spcPct val="0"/>
              </a:spcAft>
              <a:buClrTx/>
              <a:buFontTx/>
              <a:buNone/>
            </a:pPr>
            <a:endParaRPr lang="en-US" altLang="en-US" dirty="0">
              <a:latin typeface="Cambria" panose="02040503050406030204" pitchFamily="18" charset="0"/>
              <a:cs typeface="Times New Roman" pitchFamily="18" charset="0"/>
            </a:endParaRPr>
          </a:p>
        </p:txBody>
      </p:sp>
    </p:spTree>
    <p:extLst>
      <p:ext uri="{BB962C8B-B14F-4D97-AF65-F5344CB8AC3E}">
        <p14:creationId xmlns:p14="http://schemas.microsoft.com/office/powerpoint/2010/main" val="2288024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latin typeface="Cambria" panose="02040503050406030204" pitchFamily="18" charset="0"/>
                <a:cs typeface="Times New Roman" pitchFamily="18" charset="0"/>
              </a:rPr>
              <a:t>File system structure – Windows</a:t>
            </a:r>
          </a:p>
        </p:txBody>
      </p:sp>
      <p:pic>
        <p:nvPicPr>
          <p:cNvPr id="3" name="Content Placeholder 2"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0" y="1594548"/>
            <a:ext cx="4740503" cy="4615752"/>
          </a:xfrm>
        </p:spPr>
      </p:pic>
      <p:sp>
        <p:nvSpPr>
          <p:cNvPr id="4" name="TextBox 3"/>
          <p:cNvSpPr txBox="1"/>
          <p:nvPr/>
        </p:nvSpPr>
        <p:spPr>
          <a:xfrm>
            <a:off x="3365500" y="1358900"/>
            <a:ext cx="2603500" cy="400110"/>
          </a:xfrm>
          <a:prstGeom prst="rect">
            <a:avLst/>
          </a:prstGeom>
          <a:noFill/>
        </p:spPr>
        <p:txBody>
          <a:bodyPr wrap="square" rtlCol="0">
            <a:spAutoFit/>
          </a:bodyPr>
          <a:lstStyle/>
          <a:p>
            <a:pPr algn="ctr">
              <a:buNone/>
            </a:pPr>
            <a:r>
              <a:rPr lang="en-US" b="1" dirty="0">
                <a:latin typeface="Cambria" panose="02040503050406030204" pitchFamily="18" charset="0"/>
                <a:ea typeface="Cambria" panose="02040503050406030204" pitchFamily="18" charset="0"/>
              </a:rPr>
              <a:t>Example:</a:t>
            </a:r>
          </a:p>
        </p:txBody>
      </p:sp>
    </p:spTree>
    <p:extLst>
      <p:ext uri="{BB962C8B-B14F-4D97-AF65-F5344CB8AC3E}">
        <p14:creationId xmlns:p14="http://schemas.microsoft.com/office/powerpoint/2010/main" val="2938939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z="2800" dirty="0">
                <a:latin typeface="Cambria" panose="02040503050406030204" pitchFamily="18" charset="0"/>
                <a:cs typeface="Times New Roman" pitchFamily="18" charset="0"/>
              </a:rPr>
              <a:t>The most important Unix directories</a:t>
            </a:r>
          </a:p>
        </p:txBody>
      </p:sp>
      <p:graphicFrame>
        <p:nvGraphicFramePr>
          <p:cNvPr id="186440" name="Group 72"/>
          <p:cNvGraphicFramePr>
            <a:graphicFrameLocks noGrp="1"/>
          </p:cNvGraphicFramePr>
          <p:nvPr>
            <p:ph idx="1"/>
            <p:extLst>
              <p:ext uri="{D42A27DB-BD31-4B8C-83A1-F6EECF244321}">
                <p14:modId xmlns:p14="http://schemas.microsoft.com/office/powerpoint/2010/main" val="2921685365"/>
              </p:ext>
            </p:extLst>
          </p:nvPr>
        </p:nvGraphicFramePr>
        <p:xfrm>
          <a:off x="863600" y="1574800"/>
          <a:ext cx="7721600" cy="4590884"/>
        </p:xfrm>
        <a:graphic>
          <a:graphicData uri="http://schemas.openxmlformats.org/drawingml/2006/table">
            <a:tbl>
              <a:tblPr/>
              <a:tblGrid>
                <a:gridCol w="2059724">
                  <a:extLst>
                    <a:ext uri="{9D8B030D-6E8A-4147-A177-3AD203B41FA5}">
                      <a16:colId xmlns:a16="http://schemas.microsoft.com/office/drawing/2014/main" val="20000"/>
                    </a:ext>
                  </a:extLst>
                </a:gridCol>
                <a:gridCol w="5661876">
                  <a:extLst>
                    <a:ext uri="{9D8B030D-6E8A-4147-A177-3AD203B41FA5}">
                      <a16:colId xmlns:a16="http://schemas.microsoft.com/office/drawing/2014/main" val="20001"/>
                    </a:ext>
                  </a:extLst>
                </a:gridCol>
              </a:tblGrid>
              <a:tr h="390761">
                <a:tc>
                  <a:txBody>
                    <a:bodyPr/>
                    <a:lstStyle/>
                    <a:p>
                      <a:pPr algn="l" fontAlgn="b"/>
                      <a:r>
                        <a:rPr lang="en-US" sz="1800" b="0" i="0" u="none" strike="noStrike" dirty="0">
                          <a:solidFill>
                            <a:srgbClr val="000000"/>
                          </a:solidFill>
                          <a:effectLst/>
                          <a:latin typeface="Cambria" panose="02040503050406030204" pitchFamily="18" charset="0"/>
                        </a:rPr>
                        <a:t>/bin</a:t>
                      </a:r>
                    </a:p>
                  </a:txBody>
                  <a:tcPr marL="9525" marR="9525" marT="9525" marB="0" anchor="b">
                    <a:lnL cap="flat">
                      <a:noFill/>
                    </a:lnL>
                    <a:lnR>
                      <a:noFill/>
                    </a:lnR>
                    <a:lnT cap="flat">
                      <a:noFill/>
                    </a:lnT>
                    <a:lnB>
                      <a:noFill/>
                    </a:lnB>
                    <a:lnTlToBr>
                      <a:noFill/>
                    </a:lnTlToBr>
                    <a:lnBlToTr>
                      <a:noFill/>
                    </a:lnBlToTr>
                    <a:noFill/>
                  </a:tcPr>
                </a:tc>
                <a:tc>
                  <a:txBody>
                    <a:bodyPr/>
                    <a:lstStyle/>
                    <a:p>
                      <a:pPr algn="l" fontAlgn="b"/>
                      <a:r>
                        <a:rPr lang="en-US" sz="1800" b="0" i="0" u="none" strike="noStrike">
                          <a:solidFill>
                            <a:srgbClr val="000000"/>
                          </a:solidFill>
                          <a:effectLst/>
                          <a:latin typeface="Cambria" panose="02040503050406030204" pitchFamily="18" charset="0"/>
                        </a:rPr>
                        <a:t>UNIX commands</a:t>
                      </a:r>
                    </a:p>
                  </a:txBody>
                  <a:tcPr marL="9525" marR="9525" marT="9525" marB="0" anchor="b">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392424">
                <a:tc>
                  <a:txBody>
                    <a:bodyPr/>
                    <a:lstStyle/>
                    <a:p>
                      <a:pPr algn="l" fontAlgn="b"/>
                      <a:r>
                        <a:rPr lang="en-US" sz="1800" b="0" i="0" u="none" strike="noStrike">
                          <a:solidFill>
                            <a:srgbClr val="000000"/>
                          </a:solidFill>
                          <a:effectLst/>
                          <a:latin typeface="Cambria" panose="02040503050406030204" pitchFamily="18" charset="0"/>
                        </a:rPr>
                        <a:t>/dev</a:t>
                      </a:r>
                    </a:p>
                  </a:txBody>
                  <a:tcPr marL="9525" marR="9525" marT="9525" marB="0" anchor="b">
                    <a:lnL cap="flat">
                      <a:noFill/>
                    </a:lnL>
                    <a:lnR>
                      <a:noFill/>
                    </a:lnR>
                    <a:lnT>
                      <a:noFill/>
                    </a:lnT>
                    <a:lnB>
                      <a:noFill/>
                    </a:lnB>
                    <a:lnTlToBr>
                      <a:noFill/>
                    </a:lnTlToBr>
                    <a:lnBlToTr>
                      <a:noFill/>
                    </a:lnBlToTr>
                    <a:noFill/>
                  </a:tcPr>
                </a:tc>
                <a:tc>
                  <a:txBody>
                    <a:bodyPr/>
                    <a:lstStyle/>
                    <a:p>
                      <a:pPr algn="l" fontAlgn="b"/>
                      <a:r>
                        <a:rPr lang="en-US" sz="1800" b="0" i="0" u="none" strike="noStrike">
                          <a:solidFill>
                            <a:srgbClr val="000000"/>
                          </a:solidFill>
                          <a:effectLst/>
                          <a:latin typeface="Cambria" panose="02040503050406030204" pitchFamily="18" charset="0"/>
                        </a:rPr>
                        <a:t>Devices directory</a:t>
                      </a:r>
                    </a:p>
                  </a:txBody>
                  <a:tcPr marL="9525" marR="9525" marT="9525"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321715">
                <a:tc>
                  <a:txBody>
                    <a:bodyPr/>
                    <a:lstStyle/>
                    <a:p>
                      <a:pPr algn="l" fontAlgn="b"/>
                      <a:r>
                        <a:rPr lang="en-US" sz="1800" b="0" i="0" u="none" strike="noStrike">
                          <a:solidFill>
                            <a:srgbClr val="000000"/>
                          </a:solidFill>
                          <a:effectLst/>
                          <a:latin typeface="Cambria" panose="02040503050406030204" pitchFamily="18" charset="0"/>
                        </a:rPr>
                        <a:t>/etc</a:t>
                      </a:r>
                    </a:p>
                  </a:txBody>
                  <a:tcPr marL="9525" marR="9525" marT="9525" marB="0" anchor="b">
                    <a:lnL cap="flat">
                      <a:noFill/>
                    </a:lnL>
                    <a:lnR>
                      <a:noFill/>
                    </a:lnR>
                    <a:lnT>
                      <a:noFill/>
                    </a:lnT>
                    <a:lnB>
                      <a:noFill/>
                    </a:lnB>
                    <a:lnTlToBr>
                      <a:noFill/>
                    </a:lnTlToBr>
                    <a:lnBlToTr>
                      <a:noFill/>
                    </a:lnBlToTr>
                    <a:noFill/>
                  </a:tcPr>
                </a:tc>
                <a:tc>
                  <a:txBody>
                    <a:bodyPr/>
                    <a:lstStyle/>
                    <a:p>
                      <a:pPr algn="l" fontAlgn="b"/>
                      <a:endParaRPr lang="en-US" sz="1800" b="0" i="0" u="none" strike="noStrike" dirty="0">
                        <a:solidFill>
                          <a:srgbClr val="000000"/>
                        </a:solidFill>
                        <a:effectLst/>
                        <a:latin typeface="Cambria" panose="02040503050406030204" pitchFamily="18" charset="0"/>
                      </a:endParaRPr>
                    </a:p>
                    <a:p>
                      <a:pPr algn="l" fontAlgn="b"/>
                      <a:r>
                        <a:rPr lang="en-US" sz="1800" b="0" i="0" u="none" strike="noStrike" dirty="0">
                          <a:solidFill>
                            <a:srgbClr val="000000"/>
                          </a:solidFill>
                          <a:effectLst/>
                          <a:latin typeface="Cambria" panose="02040503050406030204" pitchFamily="18" charset="0"/>
                        </a:rPr>
                        <a:t>Files required to boot the system and communicate, and scripts to control the boot process</a:t>
                      </a:r>
                    </a:p>
                  </a:txBody>
                  <a:tcPr marL="9525" marR="9525" marT="9525"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392424">
                <a:tc>
                  <a:txBody>
                    <a:bodyPr/>
                    <a:lstStyle/>
                    <a:p>
                      <a:pPr algn="l" fontAlgn="b"/>
                      <a:r>
                        <a:rPr lang="en-US" sz="1800" b="0" i="0" u="none" strike="noStrike">
                          <a:solidFill>
                            <a:srgbClr val="000000"/>
                          </a:solidFill>
                          <a:effectLst/>
                          <a:latin typeface="Cambria" panose="02040503050406030204" pitchFamily="18" charset="0"/>
                        </a:rPr>
                        <a:t>/kernel</a:t>
                      </a:r>
                    </a:p>
                  </a:txBody>
                  <a:tcPr marL="9525" marR="9525" marT="9525" marB="0" anchor="b">
                    <a:lnL cap="flat">
                      <a:noFill/>
                    </a:lnL>
                    <a:lnR>
                      <a:noFill/>
                    </a:lnR>
                    <a:lnT>
                      <a:noFill/>
                    </a:lnT>
                    <a:lnB>
                      <a:noFill/>
                    </a:lnB>
                    <a:lnTlToBr>
                      <a:noFill/>
                    </a:lnTlToBr>
                    <a:lnBlToTr>
                      <a:noFill/>
                    </a:lnBlToTr>
                    <a:noFill/>
                  </a:tcPr>
                </a:tc>
                <a:tc>
                  <a:txBody>
                    <a:bodyPr/>
                    <a:lstStyle/>
                    <a:p>
                      <a:pPr algn="l" fontAlgn="b"/>
                      <a:r>
                        <a:rPr lang="en-US" sz="1800" b="0" i="0" u="none" strike="noStrike">
                          <a:solidFill>
                            <a:srgbClr val="000000"/>
                          </a:solidFill>
                          <a:effectLst/>
                          <a:latin typeface="Cambria" panose="02040503050406030204" pitchFamily="18" charset="0"/>
                        </a:rPr>
                        <a:t>Contains the kernel and drivers for the kernel</a:t>
                      </a:r>
                    </a:p>
                  </a:txBody>
                  <a:tcPr marL="9525" marR="9525" marT="9525"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88726">
                <a:tc>
                  <a:txBody>
                    <a:bodyPr/>
                    <a:lstStyle/>
                    <a:p>
                      <a:pPr algn="l" fontAlgn="b"/>
                      <a:r>
                        <a:rPr lang="en-US" sz="1800" b="0" i="0" u="none" strike="noStrike">
                          <a:solidFill>
                            <a:srgbClr val="000000"/>
                          </a:solidFill>
                          <a:effectLst/>
                          <a:latin typeface="Cambria" panose="02040503050406030204" pitchFamily="18" charset="0"/>
                        </a:rPr>
                        <a:t>/mnt</a:t>
                      </a:r>
                    </a:p>
                  </a:txBody>
                  <a:tcPr marL="9525" marR="9525" marT="9525" marB="0" anchor="b">
                    <a:lnL cap="flat">
                      <a:noFill/>
                    </a:lnL>
                    <a:lnR>
                      <a:noFill/>
                    </a:lnR>
                    <a:lnT>
                      <a:noFill/>
                    </a:lnT>
                    <a:lnB>
                      <a:noFill/>
                    </a:lnB>
                    <a:lnTlToBr>
                      <a:noFill/>
                    </a:lnTlToBr>
                    <a:lnBlToTr>
                      <a:noFill/>
                    </a:lnBlToTr>
                    <a:noFill/>
                  </a:tcPr>
                </a:tc>
                <a:tc>
                  <a:txBody>
                    <a:bodyPr/>
                    <a:lstStyle/>
                    <a:p>
                      <a:pPr algn="l" fontAlgn="b"/>
                      <a:r>
                        <a:rPr lang="en-US" sz="1800" b="0" i="0" u="none" strike="noStrike">
                          <a:solidFill>
                            <a:srgbClr val="000000"/>
                          </a:solidFill>
                          <a:effectLst/>
                          <a:latin typeface="Cambria" panose="02040503050406030204" pitchFamily="18" charset="0"/>
                        </a:rPr>
                        <a:t>The “mount” directory; reserved for mounting filesystems</a:t>
                      </a:r>
                    </a:p>
                  </a:txBody>
                  <a:tcPr marL="9525" marR="9525" marT="9525"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355600">
                <a:tc>
                  <a:txBody>
                    <a:bodyPr/>
                    <a:lstStyle/>
                    <a:p>
                      <a:pPr algn="l" fontAlgn="b"/>
                      <a:r>
                        <a:rPr lang="en-US" sz="1800" b="0" i="0" u="none" strike="noStrike">
                          <a:solidFill>
                            <a:srgbClr val="000000"/>
                          </a:solidFill>
                          <a:effectLst/>
                          <a:latin typeface="Cambria" panose="02040503050406030204" pitchFamily="18" charset="0"/>
                        </a:rPr>
                        <a:t>/opt</a:t>
                      </a:r>
                    </a:p>
                  </a:txBody>
                  <a:tcPr marL="9525" marR="9525" marT="9525" marB="0" anchor="b">
                    <a:lnL cap="flat">
                      <a:noFill/>
                    </a:lnL>
                    <a:lnR>
                      <a:noFill/>
                    </a:lnR>
                    <a:lnT>
                      <a:noFill/>
                    </a:lnT>
                    <a:lnB>
                      <a:noFill/>
                    </a:lnB>
                    <a:lnTlToBr>
                      <a:noFill/>
                    </a:lnTlToBr>
                    <a:lnBlToTr>
                      <a:noFill/>
                    </a:lnBlToTr>
                    <a:noFill/>
                  </a:tcPr>
                </a:tc>
                <a:tc>
                  <a:txBody>
                    <a:bodyPr/>
                    <a:lstStyle/>
                    <a:p>
                      <a:pPr algn="l" fontAlgn="b"/>
                      <a:r>
                        <a:rPr lang="en-US" sz="1800" b="0" i="0" u="none" strike="noStrike">
                          <a:solidFill>
                            <a:srgbClr val="000000"/>
                          </a:solidFill>
                          <a:effectLst/>
                          <a:latin typeface="Cambria" panose="02040503050406030204" pitchFamily="18" charset="0"/>
                        </a:rPr>
                        <a:t>locally installed packages and files</a:t>
                      </a:r>
                    </a:p>
                  </a:txBody>
                  <a:tcPr marL="9525" marR="9525" marT="9525"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390761">
                <a:tc>
                  <a:txBody>
                    <a:bodyPr/>
                    <a:lstStyle/>
                    <a:p>
                      <a:pPr algn="l" fontAlgn="b"/>
                      <a:r>
                        <a:rPr lang="en-US" sz="1800" b="0" i="0" u="none" strike="noStrike">
                          <a:solidFill>
                            <a:srgbClr val="000000"/>
                          </a:solidFill>
                          <a:effectLst/>
                          <a:latin typeface="Cambria" panose="02040503050406030204" pitchFamily="18" charset="0"/>
                        </a:rPr>
                        <a:t>/sbin</a:t>
                      </a:r>
                    </a:p>
                  </a:txBody>
                  <a:tcPr marL="9525" marR="9525" marT="9525" marB="0" anchor="b">
                    <a:lnL cap="flat">
                      <a:noFill/>
                    </a:lnL>
                    <a:lnR>
                      <a:noFill/>
                    </a:lnR>
                    <a:lnT>
                      <a:noFill/>
                    </a:lnT>
                    <a:lnB>
                      <a:noFill/>
                    </a:lnB>
                    <a:lnTlToBr>
                      <a:noFill/>
                    </a:lnTlToBr>
                    <a:lnBlToTr>
                      <a:noFill/>
                    </a:lnBlToTr>
                    <a:noFill/>
                  </a:tcPr>
                </a:tc>
                <a:tc>
                  <a:txBody>
                    <a:bodyPr/>
                    <a:lstStyle/>
                    <a:p>
                      <a:pPr algn="l" fontAlgn="b"/>
                      <a:r>
                        <a:rPr lang="en-US" sz="1800" b="0" i="0" u="none" strike="noStrike">
                          <a:solidFill>
                            <a:srgbClr val="000000"/>
                          </a:solidFill>
                          <a:effectLst/>
                          <a:latin typeface="Cambria" panose="02040503050406030204" pitchFamily="18" charset="0"/>
                        </a:rPr>
                        <a:t>Files required to start the system and scripts to control the boot process</a:t>
                      </a:r>
                    </a:p>
                  </a:txBody>
                  <a:tcPr marL="9525" marR="9525" marT="9525"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390761">
                <a:tc>
                  <a:txBody>
                    <a:bodyPr/>
                    <a:lstStyle/>
                    <a:p>
                      <a:pPr algn="l" fontAlgn="b"/>
                      <a:r>
                        <a:rPr lang="en-US" sz="1800" b="0" i="0" u="none" strike="noStrike">
                          <a:solidFill>
                            <a:srgbClr val="000000"/>
                          </a:solidFill>
                          <a:effectLst/>
                          <a:latin typeface="Cambria" panose="02040503050406030204" pitchFamily="18" charset="0"/>
                        </a:rPr>
                        <a:t>/shlib</a:t>
                      </a:r>
                    </a:p>
                  </a:txBody>
                  <a:tcPr marL="9525" marR="9525" marT="9525" marB="0" anchor="b">
                    <a:lnL cap="flat">
                      <a:noFill/>
                    </a:lnL>
                    <a:lnR>
                      <a:noFill/>
                    </a:lnR>
                    <a:lnT>
                      <a:noFill/>
                    </a:lnT>
                    <a:lnB>
                      <a:noFill/>
                    </a:lnB>
                    <a:lnTlToBr>
                      <a:noFill/>
                    </a:lnTlToBr>
                    <a:lnBlToTr>
                      <a:noFill/>
                    </a:lnBlToTr>
                    <a:noFill/>
                  </a:tcPr>
                </a:tc>
                <a:tc>
                  <a:txBody>
                    <a:bodyPr/>
                    <a:lstStyle/>
                    <a:p>
                      <a:pPr algn="l" fontAlgn="b"/>
                      <a:r>
                        <a:rPr lang="en-US" sz="1800" b="0" i="0" u="none" strike="noStrike">
                          <a:solidFill>
                            <a:srgbClr val="000000"/>
                          </a:solidFill>
                          <a:effectLst/>
                          <a:latin typeface="Cambria" panose="02040503050406030204" pitchFamily="18" charset="0"/>
                        </a:rPr>
                        <a:t>Shared libraries</a:t>
                      </a:r>
                    </a:p>
                  </a:txBody>
                  <a:tcPr marL="9525" marR="9525" marT="9525"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392424">
                <a:tc>
                  <a:txBody>
                    <a:bodyPr/>
                    <a:lstStyle/>
                    <a:p>
                      <a:pPr algn="l" fontAlgn="b"/>
                      <a:r>
                        <a:rPr lang="en-US" sz="1800" b="0" i="0" u="none" strike="noStrike">
                          <a:solidFill>
                            <a:srgbClr val="000000"/>
                          </a:solidFill>
                          <a:effectLst/>
                          <a:latin typeface="Cambria" panose="02040503050406030204" pitchFamily="18" charset="0"/>
                        </a:rPr>
                        <a:t>/tmp</a:t>
                      </a:r>
                    </a:p>
                  </a:txBody>
                  <a:tcPr marL="9525" marR="9525" marT="9525" marB="0" anchor="b">
                    <a:lnL cap="flat">
                      <a:noFill/>
                    </a:lnL>
                    <a:lnR>
                      <a:noFill/>
                    </a:lnR>
                    <a:lnT>
                      <a:noFill/>
                    </a:lnT>
                    <a:lnB>
                      <a:noFill/>
                    </a:lnB>
                    <a:lnTlToBr>
                      <a:noFill/>
                    </a:lnTlToBr>
                    <a:lnBlToTr>
                      <a:noFill/>
                    </a:lnBlToTr>
                    <a:noFill/>
                  </a:tcPr>
                </a:tc>
                <a:tc>
                  <a:txBody>
                    <a:bodyPr/>
                    <a:lstStyle/>
                    <a:p>
                      <a:pPr algn="l" fontAlgn="b"/>
                      <a:r>
                        <a:rPr lang="en-US" sz="1800" b="0" i="0" u="none" strike="noStrike">
                          <a:solidFill>
                            <a:srgbClr val="000000"/>
                          </a:solidFill>
                          <a:effectLst/>
                          <a:latin typeface="Cambria" panose="02040503050406030204" pitchFamily="18" charset="0"/>
                        </a:rPr>
                        <a:t>Temporary directory</a:t>
                      </a:r>
                    </a:p>
                  </a:txBody>
                  <a:tcPr marL="9525" marR="9525" marT="9525"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397114">
                <a:tc>
                  <a:txBody>
                    <a:bodyPr/>
                    <a:lstStyle/>
                    <a:p>
                      <a:pPr algn="l" fontAlgn="b"/>
                      <a:r>
                        <a:rPr lang="en-US" sz="1800" b="0" i="0" u="none" strike="noStrike">
                          <a:solidFill>
                            <a:srgbClr val="000000"/>
                          </a:solidFill>
                          <a:effectLst/>
                          <a:latin typeface="Cambria" panose="02040503050406030204" pitchFamily="18" charset="0"/>
                        </a:rPr>
                        <a:t>/usr</a:t>
                      </a:r>
                    </a:p>
                  </a:txBody>
                  <a:tcPr marL="9525" marR="9525" marT="9525" marB="0" anchor="b">
                    <a:lnL cap="flat">
                      <a:noFill/>
                    </a:lnL>
                    <a:lnR>
                      <a:noFill/>
                    </a:lnR>
                    <a:lnT>
                      <a:noFill/>
                    </a:lnT>
                    <a:lnB cap="flat">
                      <a:noFill/>
                    </a:lnB>
                    <a:lnTlToBr>
                      <a:noFill/>
                    </a:lnTlToBr>
                    <a:lnBlToTr>
                      <a:noFill/>
                    </a:lnBlToTr>
                    <a:noFill/>
                  </a:tcPr>
                </a:tc>
                <a:tc>
                  <a:txBody>
                    <a:bodyPr/>
                    <a:lstStyle/>
                    <a:p>
                      <a:pPr algn="l" fontAlgn="b"/>
                      <a:r>
                        <a:rPr lang="en-US" sz="1800" b="0" i="0" u="none" strike="noStrike" dirty="0">
                          <a:solidFill>
                            <a:srgbClr val="000000"/>
                          </a:solidFill>
                          <a:effectLst/>
                          <a:latin typeface="Cambria" panose="02040503050406030204" pitchFamily="18" charset="0"/>
                        </a:rPr>
                        <a:t>User routines</a:t>
                      </a:r>
                    </a:p>
                  </a:txBody>
                  <a:tcPr marL="9525" marR="9525" marT="9525" marB="0" anchor="b">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z="2800" dirty="0">
                <a:latin typeface="Cambria" panose="02040503050406030204" pitchFamily="18" charset="0"/>
                <a:cs typeface="Times New Roman" pitchFamily="18" charset="0"/>
              </a:rPr>
              <a:t>The most important Linux directories</a:t>
            </a:r>
          </a:p>
        </p:txBody>
      </p:sp>
      <p:graphicFrame>
        <p:nvGraphicFramePr>
          <p:cNvPr id="186440" name="Group 72"/>
          <p:cNvGraphicFramePr>
            <a:graphicFrameLocks noGrp="1"/>
          </p:cNvGraphicFramePr>
          <p:nvPr>
            <p:ph idx="1"/>
            <p:extLst>
              <p:ext uri="{D42A27DB-BD31-4B8C-83A1-F6EECF244321}">
                <p14:modId xmlns:p14="http://schemas.microsoft.com/office/powerpoint/2010/main" val="967383532"/>
              </p:ext>
            </p:extLst>
          </p:nvPr>
        </p:nvGraphicFramePr>
        <p:xfrm>
          <a:off x="1028700" y="1778000"/>
          <a:ext cx="7772400" cy="4563038"/>
        </p:xfrm>
        <a:graphic>
          <a:graphicData uri="http://schemas.openxmlformats.org/drawingml/2006/table">
            <a:tbl>
              <a:tblPr/>
              <a:tblGrid>
                <a:gridCol w="2073275">
                  <a:extLst>
                    <a:ext uri="{9D8B030D-6E8A-4147-A177-3AD203B41FA5}">
                      <a16:colId xmlns:a16="http://schemas.microsoft.com/office/drawing/2014/main" val="20000"/>
                    </a:ext>
                  </a:extLst>
                </a:gridCol>
                <a:gridCol w="5699125">
                  <a:extLst>
                    <a:ext uri="{9D8B030D-6E8A-4147-A177-3AD203B41FA5}">
                      <a16:colId xmlns:a16="http://schemas.microsoft.com/office/drawing/2014/main" val="20001"/>
                    </a:ext>
                  </a:extLst>
                </a:gridCol>
              </a:tblGrid>
              <a:tr h="373007">
                <a:tc>
                  <a:txBody>
                    <a:bodyPr/>
                    <a:lstStyle/>
                    <a:p>
                      <a:pPr algn="l" fontAlgn="b"/>
                      <a:r>
                        <a:rPr lang="en-US" sz="1800" b="0" i="0" u="none" strike="noStrike" dirty="0">
                          <a:solidFill>
                            <a:srgbClr val="000000"/>
                          </a:solidFill>
                          <a:effectLst/>
                          <a:latin typeface="Cambria" panose="02040503050406030204" pitchFamily="18" charset="0"/>
                        </a:rPr>
                        <a:t>/bin</a:t>
                      </a:r>
                    </a:p>
                  </a:txBody>
                  <a:tcPr marL="9525" marR="9525" marT="9525" marB="0" anchor="b">
                    <a:lnL cap="flat">
                      <a:noFill/>
                    </a:lnL>
                    <a:lnR>
                      <a:noFill/>
                    </a:lnR>
                    <a:lnT cap="flat">
                      <a:noFill/>
                    </a:lnT>
                    <a:lnB>
                      <a:noFill/>
                    </a:lnB>
                    <a:lnTlToBr>
                      <a:noFill/>
                    </a:lnTlToBr>
                    <a:lnBlToTr>
                      <a:noFill/>
                    </a:lnBlToTr>
                    <a:noFill/>
                  </a:tcPr>
                </a:tc>
                <a:tc>
                  <a:txBody>
                    <a:bodyPr/>
                    <a:lstStyle/>
                    <a:p>
                      <a:pPr algn="l" fontAlgn="b"/>
                      <a:r>
                        <a:rPr lang="en-US" sz="1800" b="0" i="0" u="none" strike="noStrike">
                          <a:solidFill>
                            <a:srgbClr val="000000"/>
                          </a:solidFill>
                          <a:effectLst/>
                          <a:latin typeface="Cambria" panose="02040503050406030204" pitchFamily="18" charset="0"/>
                        </a:rPr>
                        <a:t>Binary (executable) files – basic system programs</a:t>
                      </a:r>
                    </a:p>
                  </a:txBody>
                  <a:tcPr marL="9525" marR="9525" marT="9525" marB="0" anchor="b">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374594">
                <a:tc>
                  <a:txBody>
                    <a:bodyPr/>
                    <a:lstStyle/>
                    <a:p>
                      <a:pPr algn="l" fontAlgn="b"/>
                      <a:r>
                        <a:rPr lang="en-US" sz="1800" b="0" i="0" u="none" strike="noStrike">
                          <a:solidFill>
                            <a:srgbClr val="000000"/>
                          </a:solidFill>
                          <a:effectLst/>
                          <a:latin typeface="Cambria" panose="02040503050406030204" pitchFamily="18" charset="0"/>
                        </a:rPr>
                        <a:t>/boot</a:t>
                      </a:r>
                    </a:p>
                  </a:txBody>
                  <a:tcPr marL="9525" marR="9525" marT="9525" marB="0" anchor="b">
                    <a:lnL cap="flat">
                      <a:noFill/>
                    </a:lnL>
                    <a:lnR>
                      <a:noFill/>
                    </a:lnR>
                    <a:lnT>
                      <a:noFill/>
                    </a:lnT>
                    <a:lnB>
                      <a:noFill/>
                    </a:lnB>
                    <a:lnTlToBr>
                      <a:noFill/>
                    </a:lnTlToBr>
                    <a:lnBlToTr>
                      <a:noFill/>
                    </a:lnBlToTr>
                    <a:noFill/>
                  </a:tcPr>
                </a:tc>
                <a:tc>
                  <a:txBody>
                    <a:bodyPr/>
                    <a:lstStyle/>
                    <a:p>
                      <a:pPr algn="l" fontAlgn="b"/>
                      <a:endParaRPr lang="en-US" sz="1800" b="0" i="0" u="none" strike="noStrike" dirty="0">
                        <a:solidFill>
                          <a:srgbClr val="000000"/>
                        </a:solidFill>
                        <a:effectLst/>
                        <a:latin typeface="Cambria" panose="02040503050406030204" pitchFamily="18" charset="0"/>
                      </a:endParaRPr>
                    </a:p>
                    <a:p>
                      <a:pPr algn="l" fontAlgn="b"/>
                      <a:r>
                        <a:rPr lang="en-US" sz="1800" b="0" i="0" u="none" strike="noStrike" dirty="0">
                          <a:solidFill>
                            <a:srgbClr val="000000"/>
                          </a:solidFill>
                          <a:effectLst/>
                          <a:latin typeface="Cambria" panose="02040503050406030204" pitchFamily="18" charset="0"/>
                        </a:rPr>
                        <a:t>System boot directory. The kernel, module links, system map, and boot manager reside here</a:t>
                      </a:r>
                    </a:p>
                  </a:txBody>
                  <a:tcPr marL="9525" marR="9525" marT="9525"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373007">
                <a:tc>
                  <a:txBody>
                    <a:bodyPr/>
                    <a:lstStyle/>
                    <a:p>
                      <a:pPr algn="l" fontAlgn="b"/>
                      <a:r>
                        <a:rPr lang="en-US" sz="1800" b="0" i="0" u="none" strike="noStrike">
                          <a:solidFill>
                            <a:srgbClr val="000000"/>
                          </a:solidFill>
                          <a:effectLst/>
                          <a:latin typeface="Cambria" panose="02040503050406030204" pitchFamily="18" charset="0"/>
                        </a:rPr>
                        <a:t>/dev</a:t>
                      </a:r>
                    </a:p>
                  </a:txBody>
                  <a:tcPr marL="9525" marR="9525" marT="9525" marB="0" anchor="b">
                    <a:lnL cap="flat">
                      <a:noFill/>
                    </a:lnL>
                    <a:lnR>
                      <a:noFill/>
                    </a:lnR>
                    <a:lnT>
                      <a:noFill/>
                    </a:lnT>
                    <a:lnB>
                      <a:noFill/>
                    </a:lnB>
                    <a:lnTlToBr>
                      <a:noFill/>
                    </a:lnTlToBr>
                    <a:lnBlToTr>
                      <a:noFill/>
                    </a:lnBlToTr>
                    <a:noFill/>
                  </a:tcPr>
                </a:tc>
                <a:tc>
                  <a:txBody>
                    <a:bodyPr/>
                    <a:lstStyle/>
                    <a:p>
                      <a:pPr algn="l" fontAlgn="b"/>
                      <a:r>
                        <a:rPr lang="en-US" sz="1800" b="0" i="0" u="none" strike="noStrike" dirty="0">
                          <a:solidFill>
                            <a:srgbClr val="000000"/>
                          </a:solidFill>
                          <a:effectLst/>
                          <a:latin typeface="Cambria" panose="02040503050406030204" pitchFamily="18" charset="0"/>
                        </a:rPr>
                        <a:t>Devices directory</a:t>
                      </a:r>
                    </a:p>
                  </a:txBody>
                  <a:tcPr marL="9525" marR="9525" marT="9525"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374594">
                <a:tc>
                  <a:txBody>
                    <a:bodyPr/>
                    <a:lstStyle/>
                    <a:p>
                      <a:pPr algn="l" fontAlgn="b"/>
                      <a:r>
                        <a:rPr lang="en-US" sz="1800" b="0" i="0" u="none" strike="noStrike">
                          <a:solidFill>
                            <a:srgbClr val="000000"/>
                          </a:solidFill>
                          <a:effectLst/>
                          <a:latin typeface="Cambria" panose="02040503050406030204" pitchFamily="18" charset="0"/>
                        </a:rPr>
                        <a:t>/etc</a:t>
                      </a:r>
                    </a:p>
                  </a:txBody>
                  <a:tcPr marL="9525" marR="9525" marT="9525" marB="0" anchor="b">
                    <a:lnL cap="flat">
                      <a:noFill/>
                    </a:lnL>
                    <a:lnR>
                      <a:noFill/>
                    </a:lnR>
                    <a:lnT>
                      <a:noFill/>
                    </a:lnT>
                    <a:lnB>
                      <a:noFill/>
                    </a:lnB>
                    <a:lnTlToBr>
                      <a:noFill/>
                    </a:lnTlToBr>
                    <a:lnBlToTr>
                      <a:noFill/>
                    </a:lnBlToTr>
                    <a:noFill/>
                  </a:tcPr>
                </a:tc>
                <a:tc>
                  <a:txBody>
                    <a:bodyPr/>
                    <a:lstStyle/>
                    <a:p>
                      <a:pPr algn="l" fontAlgn="b"/>
                      <a:r>
                        <a:rPr lang="en-US" sz="1800" b="0" i="0" u="none" strike="noStrike" dirty="0">
                          <a:solidFill>
                            <a:srgbClr val="000000"/>
                          </a:solidFill>
                          <a:effectLst/>
                          <a:latin typeface="Cambria" panose="02040503050406030204" pitchFamily="18" charset="0"/>
                        </a:rPr>
                        <a:t>System wide configuration scripts</a:t>
                      </a:r>
                    </a:p>
                  </a:txBody>
                  <a:tcPr marL="9525" marR="9525" marT="9525"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73298">
                <a:tc>
                  <a:txBody>
                    <a:bodyPr/>
                    <a:lstStyle/>
                    <a:p>
                      <a:pPr algn="l" fontAlgn="b"/>
                      <a:r>
                        <a:rPr lang="en-US" sz="1800" b="0" i="0" u="none" strike="noStrike">
                          <a:solidFill>
                            <a:srgbClr val="000000"/>
                          </a:solidFill>
                          <a:effectLst/>
                          <a:latin typeface="Cambria" panose="02040503050406030204" pitchFamily="18" charset="0"/>
                        </a:rPr>
                        <a:t>/proc</a:t>
                      </a:r>
                    </a:p>
                  </a:txBody>
                  <a:tcPr marL="9525" marR="9525" marT="9525" marB="0" anchor="b">
                    <a:lnL cap="flat">
                      <a:noFill/>
                    </a:lnL>
                    <a:lnR>
                      <a:noFill/>
                    </a:lnR>
                    <a:lnT>
                      <a:noFill/>
                    </a:lnT>
                    <a:lnB>
                      <a:noFill/>
                    </a:lnB>
                    <a:lnTlToBr>
                      <a:noFill/>
                    </a:lnTlToBr>
                    <a:lnBlToTr>
                      <a:noFill/>
                    </a:lnBlToTr>
                    <a:noFill/>
                  </a:tcPr>
                </a:tc>
                <a:tc>
                  <a:txBody>
                    <a:bodyPr/>
                    <a:lstStyle/>
                    <a:p>
                      <a:pPr algn="l" fontAlgn="b"/>
                      <a:r>
                        <a:rPr lang="en-US" sz="1800" b="0" i="0" u="none" strike="noStrike" dirty="0">
                          <a:solidFill>
                            <a:srgbClr val="000000"/>
                          </a:solidFill>
                          <a:effectLst/>
                          <a:latin typeface="Cambria" panose="02040503050406030204" pitchFamily="18" charset="0"/>
                        </a:rPr>
                        <a:t>Process directory. Contains information and statistics about running processes and kernel parameters</a:t>
                      </a:r>
                    </a:p>
                  </a:txBody>
                  <a:tcPr marL="9525" marR="9525" marT="9525"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06400">
                <a:tc>
                  <a:txBody>
                    <a:bodyPr/>
                    <a:lstStyle/>
                    <a:p>
                      <a:pPr algn="l" fontAlgn="b"/>
                      <a:r>
                        <a:rPr lang="en-US" sz="1800" b="0" i="0" u="none" strike="noStrike">
                          <a:solidFill>
                            <a:srgbClr val="000000"/>
                          </a:solidFill>
                          <a:effectLst/>
                          <a:latin typeface="Cambria" panose="02040503050406030204" pitchFamily="18" charset="0"/>
                        </a:rPr>
                        <a:t>/sys</a:t>
                      </a:r>
                    </a:p>
                  </a:txBody>
                  <a:tcPr marL="9525" marR="9525" marT="9525" marB="0" anchor="b">
                    <a:lnL cap="flat">
                      <a:noFill/>
                    </a:lnL>
                    <a:lnR>
                      <a:noFill/>
                    </a:lnR>
                    <a:lnT>
                      <a:noFill/>
                    </a:lnT>
                    <a:lnB>
                      <a:noFill/>
                    </a:lnB>
                    <a:lnTlToBr>
                      <a:noFill/>
                    </a:lnTlToBr>
                    <a:lnBlToTr>
                      <a:noFill/>
                    </a:lnBlToTr>
                    <a:noFill/>
                  </a:tcPr>
                </a:tc>
                <a:tc>
                  <a:txBody>
                    <a:bodyPr/>
                    <a:lstStyle/>
                    <a:p>
                      <a:pPr algn="l" fontAlgn="b"/>
                      <a:r>
                        <a:rPr lang="en-US" sz="1800" b="0" i="0" u="none" strike="noStrike" dirty="0">
                          <a:solidFill>
                            <a:srgbClr val="000000"/>
                          </a:solidFill>
                          <a:effectLst/>
                          <a:latin typeface="Cambria" panose="02040503050406030204" pitchFamily="18" charset="0"/>
                        </a:rPr>
                        <a:t>System wide device directory. Contains information and statistics about device and device names</a:t>
                      </a:r>
                    </a:p>
                  </a:txBody>
                  <a:tcPr marL="9525" marR="9525" marT="9525"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373007">
                <a:tc>
                  <a:txBody>
                    <a:bodyPr/>
                    <a:lstStyle/>
                    <a:p>
                      <a:pPr algn="l" fontAlgn="b"/>
                      <a:r>
                        <a:rPr lang="en-US" sz="1800" b="0" i="0" u="none" strike="noStrike">
                          <a:solidFill>
                            <a:srgbClr val="000000"/>
                          </a:solidFill>
                          <a:effectLst/>
                          <a:latin typeface="Cambria" panose="02040503050406030204" pitchFamily="18" charset="0"/>
                        </a:rPr>
                        <a:t>/tmp</a:t>
                      </a:r>
                    </a:p>
                  </a:txBody>
                  <a:tcPr marL="9525" marR="9525" marT="9525" marB="0" anchor="b">
                    <a:lnL cap="flat">
                      <a:noFill/>
                    </a:lnL>
                    <a:lnR>
                      <a:noFill/>
                    </a:lnR>
                    <a:lnT>
                      <a:noFill/>
                    </a:lnT>
                    <a:lnB>
                      <a:noFill/>
                    </a:lnB>
                    <a:lnTlToBr>
                      <a:noFill/>
                    </a:lnTlToBr>
                    <a:lnBlToTr>
                      <a:noFill/>
                    </a:lnBlToTr>
                    <a:noFill/>
                  </a:tcPr>
                </a:tc>
                <a:tc>
                  <a:txBody>
                    <a:bodyPr/>
                    <a:lstStyle/>
                    <a:p>
                      <a:pPr algn="l" fontAlgn="b"/>
                      <a:r>
                        <a:rPr lang="en-US" sz="1800" b="0" i="0" u="none" strike="noStrike" dirty="0">
                          <a:solidFill>
                            <a:srgbClr val="000000"/>
                          </a:solidFill>
                          <a:effectLst/>
                          <a:latin typeface="Cambria" panose="02040503050406030204" pitchFamily="18" charset="0"/>
                        </a:rPr>
                        <a:t>Temporary directory</a:t>
                      </a:r>
                    </a:p>
                  </a:txBody>
                  <a:tcPr marL="9525" marR="9525" marT="9525"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373007">
                <a:tc>
                  <a:txBody>
                    <a:bodyPr/>
                    <a:lstStyle/>
                    <a:p>
                      <a:pPr algn="l" fontAlgn="b"/>
                      <a:r>
                        <a:rPr lang="en-US" sz="1800" b="0" i="0" u="none" strike="noStrike">
                          <a:solidFill>
                            <a:srgbClr val="000000"/>
                          </a:solidFill>
                          <a:effectLst/>
                          <a:latin typeface="Cambria" panose="02040503050406030204" pitchFamily="18" charset="0"/>
                        </a:rPr>
                        <a:t>/usr/bin</a:t>
                      </a:r>
                    </a:p>
                  </a:txBody>
                  <a:tcPr marL="9525" marR="9525" marT="9525" marB="0" anchor="b">
                    <a:lnL cap="flat">
                      <a:noFill/>
                    </a:lnL>
                    <a:lnR>
                      <a:noFill/>
                    </a:lnR>
                    <a:lnT>
                      <a:noFill/>
                    </a:lnT>
                    <a:lnB>
                      <a:noFill/>
                    </a:lnB>
                    <a:lnTlToBr>
                      <a:noFill/>
                    </a:lnTlToBr>
                    <a:lnBlToTr>
                      <a:noFill/>
                    </a:lnBlToTr>
                    <a:noFill/>
                  </a:tcPr>
                </a:tc>
                <a:tc>
                  <a:txBody>
                    <a:bodyPr/>
                    <a:lstStyle/>
                    <a:p>
                      <a:pPr algn="l" fontAlgn="b"/>
                      <a:r>
                        <a:rPr lang="en-US" sz="1800" b="0" i="0" u="none" strike="noStrike" dirty="0">
                          <a:solidFill>
                            <a:srgbClr val="000000"/>
                          </a:solidFill>
                          <a:effectLst/>
                          <a:latin typeface="Cambria" panose="02040503050406030204" pitchFamily="18" charset="0"/>
                        </a:rPr>
                        <a:t>More system binaries</a:t>
                      </a:r>
                    </a:p>
                  </a:txBody>
                  <a:tcPr marL="9525" marR="9525" marT="9525"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374594">
                <a:tc>
                  <a:txBody>
                    <a:bodyPr/>
                    <a:lstStyle/>
                    <a:p>
                      <a:pPr algn="l" fontAlgn="b"/>
                      <a:r>
                        <a:rPr lang="en-US" sz="1800" b="0" i="0" u="none" strike="noStrike">
                          <a:solidFill>
                            <a:srgbClr val="000000"/>
                          </a:solidFill>
                          <a:effectLst/>
                          <a:latin typeface="Cambria" panose="02040503050406030204" pitchFamily="18" charset="0"/>
                        </a:rPr>
                        <a:t>/usr/local/bin</a:t>
                      </a:r>
                    </a:p>
                  </a:txBody>
                  <a:tcPr marL="9525" marR="9525" marT="9525" marB="0" anchor="b">
                    <a:lnL cap="flat">
                      <a:noFill/>
                    </a:lnL>
                    <a:lnR>
                      <a:noFill/>
                    </a:lnR>
                    <a:lnT>
                      <a:noFill/>
                    </a:lnT>
                    <a:lnB>
                      <a:noFill/>
                    </a:lnB>
                    <a:lnTlToBr>
                      <a:noFill/>
                    </a:lnTlToBr>
                    <a:lnBlToTr>
                      <a:noFill/>
                    </a:lnBlToTr>
                    <a:noFill/>
                  </a:tcPr>
                </a:tc>
                <a:tc>
                  <a:txBody>
                    <a:bodyPr/>
                    <a:lstStyle/>
                    <a:p>
                      <a:pPr algn="l" fontAlgn="b"/>
                      <a:r>
                        <a:rPr lang="en-US" sz="1800" b="0" i="0" u="none" strike="noStrike" dirty="0">
                          <a:solidFill>
                            <a:srgbClr val="000000"/>
                          </a:solidFill>
                          <a:effectLst/>
                          <a:latin typeface="Cambria" panose="02040503050406030204" pitchFamily="18" charset="0"/>
                        </a:rPr>
                        <a:t>Miscellaneous binaries local to the particular machine</a:t>
                      </a:r>
                    </a:p>
                  </a:txBody>
                  <a:tcPr marL="9525" marR="9525" marT="9525"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373007">
                <a:tc>
                  <a:txBody>
                    <a:bodyPr/>
                    <a:lstStyle/>
                    <a:p>
                      <a:pPr algn="l" fontAlgn="b"/>
                      <a:r>
                        <a:rPr lang="en-US" sz="1800" b="0" i="0" u="none" strike="noStrike">
                          <a:solidFill>
                            <a:srgbClr val="000000"/>
                          </a:solidFill>
                          <a:effectLst/>
                          <a:latin typeface="Cambria" panose="02040503050406030204" pitchFamily="18" charset="0"/>
                        </a:rPr>
                        <a:t>/usr/share/doc</a:t>
                      </a:r>
                    </a:p>
                  </a:txBody>
                  <a:tcPr marL="9525" marR="9525" marT="9525" marB="0" anchor="b">
                    <a:lnL cap="flat">
                      <a:noFill/>
                    </a:lnL>
                    <a:lnR>
                      <a:noFill/>
                    </a:lnR>
                    <a:lnT>
                      <a:noFill/>
                    </a:lnT>
                    <a:lnB cap="flat">
                      <a:noFill/>
                    </a:lnB>
                    <a:lnTlToBr>
                      <a:noFill/>
                    </a:lnTlToBr>
                    <a:lnBlToTr>
                      <a:noFill/>
                    </a:lnBlToTr>
                    <a:noFill/>
                  </a:tcPr>
                </a:tc>
                <a:tc>
                  <a:txBody>
                    <a:bodyPr/>
                    <a:lstStyle/>
                    <a:p>
                      <a:pPr algn="l" fontAlgn="b"/>
                      <a:r>
                        <a:rPr lang="en-US" sz="1800" b="0" i="0" u="none" strike="noStrike" dirty="0">
                          <a:solidFill>
                            <a:srgbClr val="000000"/>
                          </a:solidFill>
                          <a:effectLst/>
                          <a:latin typeface="Cambria" panose="02040503050406030204" pitchFamily="18" charset="0"/>
                        </a:rPr>
                        <a:t>Documentation for installed packages</a:t>
                      </a:r>
                    </a:p>
                  </a:txBody>
                  <a:tcPr marL="9525" marR="9525" marT="9525" marB="0" anchor="b">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025718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p:txBody>
          <a:bodyPr/>
          <a:lstStyle/>
          <a:p>
            <a:r>
              <a:rPr lang="en-US" altLang="en-US" dirty="0">
                <a:latin typeface="Cambria" panose="02040503050406030204" pitchFamily="18" charset="0"/>
                <a:cs typeface="Times New Roman" pitchFamily="18" charset="0"/>
              </a:rPr>
              <a:t>OSs and supported filesystems</a:t>
            </a:r>
          </a:p>
        </p:txBody>
      </p:sp>
      <p:graphicFrame>
        <p:nvGraphicFramePr>
          <p:cNvPr id="2" name="Table 1"/>
          <p:cNvGraphicFramePr>
            <a:graphicFrameLocks noGrp="1"/>
          </p:cNvGraphicFramePr>
          <p:nvPr>
            <p:extLst>
              <p:ext uri="{D42A27DB-BD31-4B8C-83A1-F6EECF244321}">
                <p14:modId xmlns:p14="http://schemas.microsoft.com/office/powerpoint/2010/main" val="3171531393"/>
              </p:ext>
            </p:extLst>
          </p:nvPr>
        </p:nvGraphicFramePr>
        <p:xfrm>
          <a:off x="1028700" y="1295400"/>
          <a:ext cx="7556500" cy="1483360"/>
        </p:xfrm>
        <a:graphic>
          <a:graphicData uri="http://schemas.openxmlformats.org/drawingml/2006/table">
            <a:tbl>
              <a:tblPr firstRow="1" bandRow="1">
                <a:tableStyleId>{5C22544A-7EE6-4342-B048-85BDC9FD1C3A}</a:tableStyleId>
              </a:tblPr>
              <a:tblGrid>
                <a:gridCol w="3778250">
                  <a:extLst>
                    <a:ext uri="{9D8B030D-6E8A-4147-A177-3AD203B41FA5}">
                      <a16:colId xmlns:a16="http://schemas.microsoft.com/office/drawing/2014/main" val="20000"/>
                    </a:ext>
                  </a:extLst>
                </a:gridCol>
                <a:gridCol w="3778250">
                  <a:extLst>
                    <a:ext uri="{9D8B030D-6E8A-4147-A177-3AD203B41FA5}">
                      <a16:colId xmlns:a16="http://schemas.microsoft.com/office/drawing/2014/main" val="20001"/>
                    </a:ext>
                  </a:extLst>
                </a:gridCol>
              </a:tblGrid>
              <a:tr h="370840">
                <a:tc>
                  <a:txBody>
                    <a:bodyPr/>
                    <a:lstStyle/>
                    <a:p>
                      <a:pPr algn="ctr"/>
                      <a:r>
                        <a:rPr lang="en-US" dirty="0">
                          <a:latin typeface="Cambria" panose="02040503050406030204" pitchFamily="18" charset="0"/>
                        </a:rPr>
                        <a:t>OS</a:t>
                      </a:r>
                    </a:p>
                  </a:txBody>
                  <a:tcPr/>
                </a:tc>
                <a:tc>
                  <a:txBody>
                    <a:bodyPr/>
                    <a:lstStyle/>
                    <a:p>
                      <a:r>
                        <a:rPr lang="en-US" dirty="0">
                          <a:latin typeface="Cambria" panose="02040503050406030204" pitchFamily="18" charset="0"/>
                        </a:rPr>
                        <a:t>Filesystems</a:t>
                      </a:r>
                    </a:p>
                  </a:txBody>
                  <a:tcPr/>
                </a:tc>
                <a:extLst>
                  <a:ext uri="{0D108BD9-81ED-4DB2-BD59-A6C34878D82A}">
                    <a16:rowId xmlns:a16="http://schemas.microsoft.com/office/drawing/2014/main" val="10000"/>
                  </a:ext>
                </a:extLst>
              </a:tr>
              <a:tr h="370840">
                <a:tc>
                  <a:txBody>
                    <a:bodyPr/>
                    <a:lstStyle/>
                    <a:p>
                      <a:r>
                        <a:rPr lang="en-US" dirty="0">
                          <a:latin typeface="Cambria" panose="02040503050406030204" pitchFamily="18" charset="0"/>
                        </a:rPr>
                        <a:t>Windows 7/8/10</a:t>
                      </a:r>
                    </a:p>
                  </a:txBody>
                  <a:tcPr/>
                </a:tc>
                <a:tc>
                  <a:txBody>
                    <a:bodyPr/>
                    <a:lstStyle/>
                    <a:p>
                      <a:r>
                        <a:rPr lang="en-US" dirty="0">
                          <a:latin typeface="Cambria" panose="02040503050406030204" pitchFamily="18" charset="0"/>
                        </a:rPr>
                        <a:t>NTFS, FAT16, FAT32</a:t>
                      </a:r>
                    </a:p>
                  </a:txBody>
                  <a:tcPr/>
                </a:tc>
                <a:extLst>
                  <a:ext uri="{0D108BD9-81ED-4DB2-BD59-A6C34878D82A}">
                    <a16:rowId xmlns:a16="http://schemas.microsoft.com/office/drawing/2014/main" val="10001"/>
                  </a:ext>
                </a:extLst>
              </a:tr>
              <a:tr h="370840">
                <a:tc>
                  <a:txBody>
                    <a:bodyPr/>
                    <a:lstStyle/>
                    <a:p>
                      <a:r>
                        <a:rPr lang="en-US" dirty="0">
                          <a:latin typeface="Cambria" panose="02040503050406030204" pitchFamily="18" charset="0"/>
                        </a:rPr>
                        <a:t>Mac OS X</a:t>
                      </a:r>
                    </a:p>
                  </a:txBody>
                  <a:tcPr/>
                </a:tc>
                <a:tc>
                  <a:txBody>
                    <a:bodyPr/>
                    <a:lstStyle/>
                    <a:p>
                      <a:r>
                        <a:rPr lang="en-US" dirty="0">
                          <a:latin typeface="Cambria" panose="02040503050406030204" pitchFamily="18" charset="0"/>
                        </a:rPr>
                        <a:t>HFS+ (Hierarchical File System Plus)</a:t>
                      </a:r>
                    </a:p>
                  </a:txBody>
                  <a:tcPr/>
                </a:tc>
                <a:extLst>
                  <a:ext uri="{0D108BD9-81ED-4DB2-BD59-A6C34878D82A}">
                    <a16:rowId xmlns:a16="http://schemas.microsoft.com/office/drawing/2014/main" val="10002"/>
                  </a:ext>
                </a:extLst>
              </a:tr>
              <a:tr h="370840">
                <a:tc>
                  <a:txBody>
                    <a:bodyPr/>
                    <a:lstStyle/>
                    <a:p>
                      <a:r>
                        <a:rPr lang="en-US" dirty="0">
                          <a:latin typeface="Cambria" panose="02040503050406030204" pitchFamily="18" charset="0"/>
                        </a:rPr>
                        <a:t>Linux</a:t>
                      </a:r>
                    </a:p>
                  </a:txBody>
                  <a:tcPr/>
                </a:tc>
                <a:tc>
                  <a:txBody>
                    <a:bodyPr/>
                    <a:lstStyle/>
                    <a:p>
                      <a:r>
                        <a:rPr lang="en-US" dirty="0">
                          <a:latin typeface="Cambria" panose="02040503050406030204" pitchFamily="18" charset="0"/>
                        </a:rPr>
                        <a:t>Ext 2, Ext 3, Ext 4</a:t>
                      </a:r>
                    </a:p>
                  </a:txBody>
                  <a:tcPr/>
                </a:tc>
                <a:extLst>
                  <a:ext uri="{0D108BD9-81ED-4DB2-BD59-A6C34878D82A}">
                    <a16:rowId xmlns:a16="http://schemas.microsoft.com/office/drawing/2014/main" val="10003"/>
                  </a:ext>
                </a:extLst>
              </a:tr>
            </a:tbl>
          </a:graphicData>
        </a:graphic>
      </p:graphicFrame>
      <p:sp>
        <p:nvSpPr>
          <p:cNvPr id="4" name="Rectangle 3"/>
          <p:cNvSpPr/>
          <p:nvPr/>
        </p:nvSpPr>
        <p:spPr>
          <a:xfrm>
            <a:off x="1028700" y="2867223"/>
            <a:ext cx="7886700" cy="4370427"/>
          </a:xfrm>
          <a:prstGeom prst="rect">
            <a:avLst/>
          </a:prstGeom>
        </p:spPr>
        <p:txBody>
          <a:bodyPr wrap="square">
            <a:spAutoFit/>
          </a:bodyPr>
          <a:lstStyle/>
          <a:p>
            <a:r>
              <a:rPr lang="en-US" dirty="0">
                <a:latin typeface="Cambria" panose="02040503050406030204" pitchFamily="18" charset="0"/>
              </a:rPr>
              <a:t>NTFS (New Technology File System)- was introduced in Windows NT and at present is major file system for Windows. This is a default file system for disk partitions and the only file system that is supported for disk partitions over 32GB. The file system is quite extensible and supports many file properties, including access control, encryption etc. Each file on NTFS is stored as file descriptor in Master File Table and file content. Master file table contains all information about the file: size, allocation, name etc. </a:t>
            </a:r>
          </a:p>
          <a:p>
            <a:r>
              <a:rPr lang="en-US" dirty="0">
                <a:latin typeface="Cambria" panose="02040503050406030204" pitchFamily="18" charset="0"/>
              </a:rPr>
              <a:t>FAT12 was used for old floppy disks. FAT16 (or simply FAT) and FAT32 are widely used for flash memory cards and USB flash sticks. It is supported by mobile phones, digital cameras and other portable devices.</a:t>
            </a:r>
          </a:p>
          <a:p>
            <a:endParaRPr lang="en-US" dirty="0">
              <a:latin typeface="Cambria" panose="020405030504060302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p:txBody>
          <a:bodyPr/>
          <a:lstStyle/>
          <a:p>
            <a:r>
              <a:rPr lang="en-US" altLang="en-US" dirty="0">
                <a:latin typeface="Cambria" panose="02040503050406030204" pitchFamily="18" charset="0"/>
                <a:cs typeface="Times New Roman" pitchFamily="18" charset="0"/>
              </a:rPr>
              <a:t>OSs and supported filesystems</a:t>
            </a:r>
          </a:p>
        </p:txBody>
      </p:sp>
      <p:sp>
        <p:nvSpPr>
          <p:cNvPr id="3" name="Rectangle 2"/>
          <p:cNvSpPr/>
          <p:nvPr/>
        </p:nvSpPr>
        <p:spPr>
          <a:xfrm>
            <a:off x="1270000" y="1661517"/>
            <a:ext cx="7429500" cy="3924151"/>
          </a:xfrm>
          <a:prstGeom prst="rect">
            <a:avLst/>
          </a:prstGeom>
        </p:spPr>
        <p:txBody>
          <a:bodyPr wrap="square">
            <a:spAutoFit/>
          </a:bodyPr>
          <a:lstStyle/>
          <a:p>
            <a:r>
              <a:rPr lang="en-US" dirty="0">
                <a:latin typeface="Cambria" panose="02040503050406030204" pitchFamily="18" charset="0"/>
              </a:rPr>
              <a:t>HFS+ file system is applied to Apple desktop products, including Mac computers, iPhone, iPod, as well as Apple X Server products. Advanced server products also use Apple Xsan file system, clustered file system derived from </a:t>
            </a:r>
            <a:r>
              <a:rPr lang="en-US" dirty="0" err="1">
                <a:latin typeface="Cambria" panose="02040503050406030204" pitchFamily="18" charset="0"/>
              </a:rPr>
              <a:t>StorNext</a:t>
            </a:r>
            <a:r>
              <a:rPr lang="en-US" dirty="0">
                <a:latin typeface="Cambria" panose="02040503050406030204" pitchFamily="18" charset="0"/>
              </a:rPr>
              <a:t> or </a:t>
            </a:r>
            <a:r>
              <a:rPr lang="en-US" dirty="0" err="1">
                <a:latin typeface="Cambria" panose="02040503050406030204" pitchFamily="18" charset="0"/>
              </a:rPr>
              <a:t>CentraVision</a:t>
            </a:r>
            <a:r>
              <a:rPr lang="en-US" dirty="0">
                <a:latin typeface="Cambria" panose="02040503050406030204" pitchFamily="18" charset="0"/>
              </a:rPr>
              <a:t> file systems.</a:t>
            </a:r>
          </a:p>
          <a:p>
            <a:r>
              <a:rPr lang="en-US" dirty="0">
                <a:latin typeface="Cambria" panose="02040503050406030204" pitchFamily="18" charset="0"/>
              </a:rPr>
              <a:t>Ext2, Ext3, Ext4 - 'native' Linux file system. This file system falls under active developments and improvements. Ext3 file system is just an extension to Ext2 that uses transactional file write operations with journal. Ext4 is a further development of Ext3, extended with support of optimized file allocation information (extents) and extended file attributes. This file system is frequently used as 'root' file system for most Linux installations.</a:t>
            </a:r>
          </a:p>
        </p:txBody>
      </p:sp>
    </p:spTree>
    <p:extLst>
      <p:ext uri="{BB962C8B-B14F-4D97-AF65-F5344CB8AC3E}">
        <p14:creationId xmlns:p14="http://schemas.microsoft.com/office/powerpoint/2010/main" val="968115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444500" y="1714500"/>
            <a:ext cx="8699500" cy="4483100"/>
          </a:xfrm>
        </p:spPr>
        <p:txBody>
          <a:bodyPr/>
          <a:lstStyle/>
          <a:p>
            <a:pPr>
              <a:lnSpc>
                <a:spcPct val="90000"/>
              </a:lnSpc>
            </a:pPr>
            <a:r>
              <a:rPr lang="en-US" altLang="en-US" dirty="0">
                <a:latin typeface="Cambria" panose="02040503050406030204" pitchFamily="18" charset="0"/>
                <a:cs typeface="Times New Roman" pitchFamily="18" charset="0"/>
              </a:rPr>
              <a:t>CDFS (CD-ROM </a:t>
            </a:r>
            <a:r>
              <a:rPr lang="ro-RO" altLang="en-US" dirty="0">
                <a:latin typeface="Cambria" panose="02040503050406030204" pitchFamily="18" charset="0"/>
                <a:cs typeface="Times New Roman" pitchFamily="18" charset="0"/>
              </a:rPr>
              <a:t>File </a:t>
            </a:r>
            <a:r>
              <a:rPr lang="en-US" altLang="en-US" dirty="0">
                <a:latin typeface="Cambria" panose="02040503050406030204" pitchFamily="18" charset="0"/>
                <a:cs typeface="Times New Roman" pitchFamily="18" charset="0"/>
              </a:rPr>
              <a:t>System</a:t>
            </a:r>
            <a:r>
              <a:rPr lang="ro-RO" altLang="en-US" dirty="0">
                <a:latin typeface="Cambria" panose="02040503050406030204" pitchFamily="18" charset="0"/>
                <a:cs typeface="Times New Roman" pitchFamily="18" charset="0"/>
              </a:rPr>
              <a:t>)</a:t>
            </a:r>
            <a:r>
              <a:rPr lang="en-US" altLang="en-US" dirty="0">
                <a:latin typeface="Cambria" panose="02040503050406030204" pitchFamily="18" charset="0"/>
                <a:cs typeface="Times New Roman" pitchFamily="18" charset="0"/>
              </a:rPr>
              <a:t> represents a relatively simple</a:t>
            </a:r>
            <a:r>
              <a:rPr lang="ro-RO" altLang="en-US" dirty="0">
                <a:latin typeface="Cambria" panose="02040503050406030204" pitchFamily="18" charset="0"/>
                <a:cs typeface="Times New Roman" pitchFamily="18" charset="0"/>
              </a:rPr>
              <a:t> format </a:t>
            </a:r>
            <a:r>
              <a:rPr lang="en-US" altLang="en-US" dirty="0">
                <a:latin typeface="Cambria" panose="02040503050406030204" pitchFamily="18" charset="0"/>
                <a:cs typeface="Times New Roman" pitchFamily="18" charset="0"/>
              </a:rPr>
              <a:t>defined in</a:t>
            </a:r>
            <a:r>
              <a:rPr lang="ro-RO" altLang="en-US" dirty="0">
                <a:latin typeface="Cambria" panose="02040503050406030204" pitchFamily="18" charset="0"/>
                <a:cs typeface="Times New Roman" pitchFamily="18" charset="0"/>
              </a:rPr>
              <a:t> 1988 </a:t>
            </a:r>
            <a:r>
              <a:rPr lang="en-US" altLang="en-US" dirty="0">
                <a:latin typeface="Cambria" panose="02040503050406030204" pitchFamily="18" charset="0"/>
                <a:cs typeface="Times New Roman" pitchFamily="18" charset="0"/>
              </a:rPr>
              <a:t>as the </a:t>
            </a:r>
            <a:r>
              <a:rPr lang="ro-RO" altLang="en-US" dirty="0">
                <a:latin typeface="Cambria" panose="02040503050406030204" pitchFamily="18" charset="0"/>
                <a:cs typeface="Times New Roman" pitchFamily="18" charset="0"/>
              </a:rPr>
              <a:t>CD-ROM </a:t>
            </a:r>
            <a:r>
              <a:rPr lang="en-US" altLang="en-US" dirty="0">
                <a:latin typeface="Cambria" panose="02040503050406030204" pitchFamily="18" charset="0"/>
                <a:cs typeface="Times New Roman" pitchFamily="18" charset="0"/>
              </a:rPr>
              <a:t>standard</a:t>
            </a:r>
            <a:r>
              <a:rPr lang="ro-RO" altLang="en-US" dirty="0">
                <a:latin typeface="Cambria" panose="02040503050406030204" pitchFamily="18" charset="0"/>
                <a:cs typeface="Times New Roman" pitchFamily="18" charset="0"/>
              </a:rPr>
              <a:t>. Windows </a:t>
            </a:r>
            <a:r>
              <a:rPr lang="en-US" altLang="en-US" dirty="0">
                <a:latin typeface="Cambria" panose="02040503050406030204" pitchFamily="18" charset="0"/>
                <a:cs typeface="Times New Roman" pitchFamily="18" charset="0"/>
              </a:rPr>
              <a:t>implements this standard compatible with </a:t>
            </a:r>
            <a:r>
              <a:rPr lang="ro-RO" altLang="en-US" dirty="0">
                <a:latin typeface="Cambria" panose="02040503050406030204" pitchFamily="18" charset="0"/>
                <a:cs typeface="Times New Roman" pitchFamily="18" charset="0"/>
              </a:rPr>
              <a:t>ISO 9660 </a:t>
            </a:r>
            <a:r>
              <a:rPr lang="en-US" altLang="en-US" dirty="0">
                <a:latin typeface="Cambria" panose="02040503050406030204" pitchFamily="18" charset="0"/>
                <a:cs typeface="Times New Roman" pitchFamily="18" charset="0"/>
              </a:rPr>
              <a:t>in</a:t>
            </a:r>
            <a:r>
              <a:rPr lang="ro-RO" altLang="en-US" dirty="0">
                <a:latin typeface="Cambria" panose="02040503050406030204" pitchFamily="18" charset="0"/>
                <a:cs typeface="Times New Roman" pitchFamily="18" charset="0"/>
              </a:rPr>
              <a:t> </a:t>
            </a:r>
            <a:r>
              <a:rPr lang="en-US" altLang="en-US" dirty="0">
                <a:latin typeface="Cambria" panose="02040503050406030204" pitchFamily="18" charset="0"/>
                <a:cs typeface="Times New Roman" pitchFamily="18" charset="0"/>
              </a:rPr>
              <a:t>\Win</a:t>
            </a:r>
            <a:r>
              <a:rPr lang="ro-RO" altLang="en-US" dirty="0">
                <a:latin typeface="Cambria" panose="02040503050406030204" pitchFamily="18" charset="0"/>
                <a:cs typeface="Times New Roman" pitchFamily="18" charset="0"/>
              </a:rPr>
              <a:t>dows</a:t>
            </a:r>
            <a:r>
              <a:rPr lang="en-US" altLang="en-US" dirty="0">
                <a:latin typeface="Cambria" panose="02040503050406030204" pitchFamily="18" charset="0"/>
                <a:cs typeface="Times New Roman" pitchFamily="18" charset="0"/>
              </a:rPr>
              <a:t>\System32\Drivers\Cdfs.sys</a:t>
            </a:r>
            <a:r>
              <a:rPr lang="ro-RO" altLang="en-US" dirty="0">
                <a:latin typeface="Cambria" panose="02040503050406030204" pitchFamily="18" charset="0"/>
                <a:cs typeface="Times New Roman" pitchFamily="18" charset="0"/>
              </a:rPr>
              <a:t>.</a:t>
            </a:r>
            <a:r>
              <a:rPr lang="en-US" altLang="en-US" dirty="0">
                <a:latin typeface="Cambria" panose="02040503050406030204" pitchFamily="18" charset="0"/>
                <a:cs typeface="Times New Roman" pitchFamily="18" charset="0"/>
              </a:rPr>
              <a:t>   C</a:t>
            </a:r>
            <a:r>
              <a:rPr lang="ro-RO" altLang="en-US" dirty="0">
                <a:latin typeface="Cambria" panose="02040503050406030204" pitchFamily="18" charset="0"/>
                <a:cs typeface="Times New Roman" pitchFamily="18" charset="0"/>
              </a:rPr>
              <a:t>DFS</a:t>
            </a:r>
            <a:r>
              <a:rPr lang="en-US" altLang="en-US" dirty="0">
                <a:latin typeface="Cambria" panose="02040503050406030204" pitchFamily="18" charset="0"/>
                <a:cs typeface="Times New Roman" pitchFamily="18" charset="0"/>
              </a:rPr>
              <a:t> restrictions</a:t>
            </a:r>
            <a:r>
              <a:rPr lang="ro-RO" altLang="en-US" dirty="0">
                <a:latin typeface="Cambria" panose="02040503050406030204" pitchFamily="18" charset="0"/>
                <a:cs typeface="Times New Roman" pitchFamily="18" charset="0"/>
              </a:rPr>
              <a:t>:</a:t>
            </a:r>
          </a:p>
          <a:p>
            <a:pPr lvl="1">
              <a:lnSpc>
                <a:spcPct val="90000"/>
              </a:lnSpc>
            </a:pPr>
            <a:r>
              <a:rPr lang="en-US" altLang="en-US" dirty="0">
                <a:latin typeface="Cambria" panose="02040503050406030204" pitchFamily="18" charset="0"/>
                <a:cs typeface="Times New Roman" pitchFamily="18" charset="0"/>
              </a:rPr>
              <a:t>The name </a:t>
            </a:r>
            <a:r>
              <a:rPr lang="ro-RO" altLang="en-US" dirty="0">
                <a:latin typeface="Cambria" panose="02040503050406030204" pitchFamily="18" charset="0"/>
                <a:cs typeface="Times New Roman" pitchFamily="18" charset="0"/>
              </a:rPr>
              <a:t>(</a:t>
            </a:r>
            <a:r>
              <a:rPr lang="en-US" altLang="en-US" dirty="0">
                <a:latin typeface="Cambria" panose="02040503050406030204" pitchFamily="18" charset="0"/>
                <a:cs typeface="Times New Roman" pitchFamily="18" charset="0"/>
              </a:rPr>
              <a:t>for files and directories</a:t>
            </a:r>
            <a:r>
              <a:rPr lang="ro-RO" altLang="en-US" dirty="0">
                <a:latin typeface="Cambria" panose="02040503050406030204" pitchFamily="18" charset="0"/>
                <a:cs typeface="Times New Roman" pitchFamily="18" charset="0"/>
              </a:rPr>
              <a:t>) </a:t>
            </a:r>
            <a:r>
              <a:rPr lang="en-US" altLang="en-US" dirty="0">
                <a:latin typeface="Cambria" panose="02040503050406030204" pitchFamily="18" charset="0"/>
                <a:cs typeface="Times New Roman" pitchFamily="18" charset="0"/>
              </a:rPr>
              <a:t>&lt;</a:t>
            </a:r>
            <a:r>
              <a:rPr lang="ro-RO" altLang="en-US" dirty="0">
                <a:latin typeface="Cambria" panose="02040503050406030204" pitchFamily="18" charset="0"/>
                <a:cs typeface="Times New Roman" pitchFamily="18" charset="0"/>
              </a:rPr>
              <a:t> 32</a:t>
            </a:r>
            <a:r>
              <a:rPr lang="en-US" altLang="en-US" dirty="0">
                <a:latin typeface="Cambria" panose="02040503050406030204" pitchFamily="18" charset="0"/>
                <a:cs typeface="Times New Roman" pitchFamily="18" charset="0"/>
              </a:rPr>
              <a:t> characters</a:t>
            </a:r>
          </a:p>
          <a:p>
            <a:pPr lvl="1">
              <a:lnSpc>
                <a:spcPct val="90000"/>
              </a:lnSpc>
            </a:pPr>
            <a:r>
              <a:rPr lang="en-US" altLang="en-US" dirty="0">
                <a:latin typeface="Cambria" panose="02040503050406030204" pitchFamily="18" charset="0"/>
                <a:cs typeface="Times New Roman" pitchFamily="18" charset="0"/>
              </a:rPr>
              <a:t>The tree structure for subdirectories &lt;= 8 levels</a:t>
            </a:r>
            <a:endParaRPr lang="ro-RO" altLang="en-US" dirty="0">
              <a:latin typeface="Cambria" panose="02040503050406030204" pitchFamily="18" charset="0"/>
              <a:cs typeface="Times New Roman" pitchFamily="18" charset="0"/>
            </a:endParaRPr>
          </a:p>
          <a:p>
            <a:pPr>
              <a:lnSpc>
                <a:spcPct val="90000"/>
              </a:lnSpc>
            </a:pPr>
            <a:r>
              <a:rPr lang="en-US" altLang="en-US" dirty="0">
                <a:latin typeface="Cambria" panose="02040503050406030204" pitchFamily="18" charset="0"/>
                <a:cs typeface="Times New Roman" pitchFamily="18" charset="0"/>
              </a:rPr>
              <a:t>UDF (Universal Disk Format) – a standard compatible with ISO 13346, offering support for versions </a:t>
            </a:r>
            <a:r>
              <a:rPr lang="ro-RO" altLang="en-US" dirty="0">
                <a:latin typeface="Cambria" panose="02040503050406030204" pitchFamily="18" charset="0"/>
                <a:cs typeface="Times New Roman" pitchFamily="18" charset="0"/>
              </a:rPr>
              <a:t>1.02 </a:t>
            </a:r>
            <a:r>
              <a:rPr lang="en-US" altLang="en-US" dirty="0">
                <a:latin typeface="Cambria" panose="02040503050406030204" pitchFamily="18" charset="0"/>
                <a:cs typeface="Times New Roman" pitchFamily="18" charset="0"/>
              </a:rPr>
              <a:t>and</a:t>
            </a:r>
            <a:r>
              <a:rPr lang="ro-RO" altLang="en-US" dirty="0">
                <a:latin typeface="Cambria" panose="02040503050406030204" pitchFamily="18" charset="0"/>
                <a:cs typeface="Times New Roman" pitchFamily="18" charset="0"/>
              </a:rPr>
              <a:t> 1.5 OSTA (Optical Storage Technology Association) </a:t>
            </a:r>
            <a:r>
              <a:rPr lang="en-US" altLang="en-US" dirty="0">
                <a:latin typeface="Cambria" panose="02040503050406030204" pitchFamily="18" charset="0"/>
                <a:cs typeface="Times New Roman" pitchFamily="18" charset="0"/>
              </a:rPr>
              <a:t>defined in </a:t>
            </a:r>
            <a:r>
              <a:rPr lang="ro-RO" altLang="en-US" dirty="0">
                <a:latin typeface="Cambria" panose="02040503050406030204" pitchFamily="18" charset="0"/>
                <a:cs typeface="Times New Roman" pitchFamily="18" charset="0"/>
              </a:rPr>
              <a:t>1995 </a:t>
            </a:r>
            <a:r>
              <a:rPr lang="en-US" altLang="en-US" dirty="0">
                <a:latin typeface="Cambria" panose="02040503050406030204" pitchFamily="18" charset="0"/>
                <a:cs typeface="Times New Roman" pitchFamily="18" charset="0"/>
              </a:rPr>
              <a:t>as a replacement </a:t>
            </a:r>
            <a:r>
              <a:rPr lang="ro-RO" altLang="en-US" dirty="0">
                <a:latin typeface="Cambria" panose="02040503050406030204" pitchFamily="18" charset="0"/>
                <a:cs typeface="Times New Roman" pitchFamily="18" charset="0"/>
              </a:rPr>
              <a:t>format </a:t>
            </a:r>
            <a:r>
              <a:rPr lang="en-US" altLang="en-US" dirty="0">
                <a:latin typeface="Cambria" panose="02040503050406030204" pitchFamily="18" charset="0"/>
                <a:cs typeface="Times New Roman" pitchFamily="18" charset="0"/>
              </a:rPr>
              <a:t>for </a:t>
            </a:r>
            <a:r>
              <a:rPr lang="ro-RO" altLang="en-US" dirty="0">
                <a:latin typeface="Cambria" panose="02040503050406030204" pitchFamily="18" charset="0"/>
                <a:cs typeface="Times New Roman" pitchFamily="18" charset="0"/>
              </a:rPr>
              <a:t>CDFS,</a:t>
            </a:r>
            <a:r>
              <a:rPr lang="en-US" altLang="en-US" dirty="0">
                <a:latin typeface="Cambria" panose="02040503050406030204" pitchFamily="18" charset="0"/>
                <a:cs typeface="Times New Roman" pitchFamily="18" charset="0"/>
              </a:rPr>
              <a:t> especially </a:t>
            </a:r>
            <a:r>
              <a:rPr lang="ro-RO" altLang="en-US" dirty="0">
                <a:latin typeface="Cambria" panose="02040503050406030204" pitchFamily="18" charset="0"/>
                <a:cs typeface="Times New Roman" pitchFamily="18" charset="0"/>
              </a:rPr>
              <a:t>DVD-ROM.</a:t>
            </a:r>
          </a:p>
          <a:p>
            <a:pPr lvl="1">
              <a:lnSpc>
                <a:spcPct val="90000"/>
              </a:lnSpc>
            </a:pPr>
            <a:r>
              <a:rPr lang="en-US" altLang="en-US" dirty="0">
                <a:latin typeface="Cambria" panose="02040503050406030204" pitchFamily="18" charset="0"/>
                <a:cs typeface="Times New Roman" pitchFamily="18" charset="0"/>
              </a:rPr>
              <a:t>The names</a:t>
            </a:r>
            <a:r>
              <a:rPr lang="ro-RO" altLang="en-US" dirty="0">
                <a:latin typeface="Cambria" panose="02040503050406030204" pitchFamily="18" charset="0"/>
                <a:cs typeface="Times New Roman" pitchFamily="18" charset="0"/>
              </a:rPr>
              <a:t> (</a:t>
            </a:r>
            <a:r>
              <a:rPr lang="en-US" altLang="en-US" dirty="0">
                <a:latin typeface="Cambria" panose="02040503050406030204" pitchFamily="18" charset="0"/>
                <a:cs typeface="Times New Roman" pitchFamily="18" charset="0"/>
              </a:rPr>
              <a:t>for files and directories</a:t>
            </a:r>
            <a:r>
              <a:rPr lang="ro-RO" altLang="en-US" dirty="0">
                <a:latin typeface="Cambria" panose="02040503050406030204" pitchFamily="18" charset="0"/>
                <a:cs typeface="Times New Roman" pitchFamily="18" charset="0"/>
              </a:rPr>
              <a:t>) </a:t>
            </a:r>
            <a:r>
              <a:rPr lang="en-US" altLang="en-US" dirty="0">
                <a:latin typeface="Cambria" panose="02040503050406030204" pitchFamily="18" charset="0"/>
                <a:cs typeface="Times New Roman" pitchFamily="18" charset="0"/>
              </a:rPr>
              <a:t>&lt;=</a:t>
            </a:r>
            <a:r>
              <a:rPr lang="ro-RO" altLang="en-US" dirty="0">
                <a:latin typeface="Cambria" panose="02040503050406030204" pitchFamily="18" charset="0"/>
                <a:cs typeface="Times New Roman" pitchFamily="18" charset="0"/>
              </a:rPr>
              <a:t> 255</a:t>
            </a:r>
            <a:r>
              <a:rPr lang="en-US" altLang="en-US" dirty="0">
                <a:latin typeface="Cambria" panose="02040503050406030204" pitchFamily="18" charset="0"/>
                <a:cs typeface="Times New Roman" pitchFamily="18" charset="0"/>
              </a:rPr>
              <a:t> characters</a:t>
            </a:r>
          </a:p>
          <a:p>
            <a:pPr lvl="1">
              <a:lnSpc>
                <a:spcPct val="90000"/>
              </a:lnSpc>
            </a:pPr>
            <a:r>
              <a:rPr lang="en-US" altLang="en-US" dirty="0">
                <a:latin typeface="Cambria" panose="02040503050406030204" pitchFamily="18" charset="0"/>
                <a:cs typeface="Times New Roman" pitchFamily="18" charset="0"/>
              </a:rPr>
              <a:t>The maximum length for a path = </a:t>
            </a:r>
            <a:r>
              <a:rPr lang="ro-RO" altLang="en-US" dirty="0">
                <a:latin typeface="Cambria" panose="02040503050406030204" pitchFamily="18" charset="0"/>
                <a:cs typeface="Times New Roman" pitchFamily="18" charset="0"/>
              </a:rPr>
              <a:t>1023</a:t>
            </a:r>
            <a:r>
              <a:rPr lang="en-US" altLang="en-US" dirty="0">
                <a:latin typeface="Cambria" panose="02040503050406030204" pitchFamily="18" charset="0"/>
                <a:cs typeface="Times New Roman" pitchFamily="18" charset="0"/>
              </a:rPr>
              <a:t> characters</a:t>
            </a:r>
            <a:endParaRPr lang="ro-RO" altLang="en-US" dirty="0">
              <a:latin typeface="Cambria" panose="02040503050406030204" pitchFamily="18" charset="0"/>
              <a:cs typeface="Times New Roman" pitchFamily="18" charset="0"/>
            </a:endParaRPr>
          </a:p>
          <a:p>
            <a:pPr lvl="1">
              <a:lnSpc>
                <a:spcPct val="90000"/>
              </a:lnSpc>
            </a:pPr>
            <a:r>
              <a:rPr lang="en-US" altLang="en-US" dirty="0">
                <a:latin typeface="Cambria" panose="02040503050406030204" pitchFamily="18" charset="0"/>
                <a:cs typeface="Times New Roman" pitchFamily="18" charset="0"/>
              </a:rPr>
              <a:t>The name of the files can be </a:t>
            </a:r>
            <a:r>
              <a:rPr lang="ro-RO" altLang="en-US" dirty="0">
                <a:latin typeface="Cambria" panose="02040503050406030204" pitchFamily="18" charset="0"/>
                <a:cs typeface="Times New Roman" pitchFamily="18" charset="0"/>
              </a:rPr>
              <a:t>lower/upper case</a:t>
            </a:r>
          </a:p>
        </p:txBody>
      </p:sp>
      <p:sp>
        <p:nvSpPr>
          <p:cNvPr id="12291" name="Rectangle 3"/>
          <p:cNvSpPr>
            <a:spLocks noGrp="1" noChangeArrowheads="1"/>
          </p:cNvSpPr>
          <p:nvPr>
            <p:ph type="title"/>
          </p:nvPr>
        </p:nvSpPr>
        <p:spPr/>
        <p:txBody>
          <a:bodyPr/>
          <a:lstStyle/>
          <a:p>
            <a:r>
              <a:rPr lang="en-US" altLang="en-US" dirty="0">
                <a:latin typeface="Cambria" panose="02040503050406030204" pitchFamily="18" charset="0"/>
                <a:cs typeface="Times New Roman" pitchFamily="18" charset="0"/>
              </a:rPr>
              <a:t>CD</a:t>
            </a:r>
            <a:r>
              <a:rPr lang="ro-RO" altLang="en-US" dirty="0">
                <a:latin typeface="Cambria" panose="02040503050406030204" pitchFamily="18" charset="0"/>
                <a:cs typeface="Times New Roman" pitchFamily="18" charset="0"/>
              </a:rPr>
              <a:t>F</a:t>
            </a:r>
            <a:r>
              <a:rPr lang="en-US" altLang="en-US" dirty="0">
                <a:latin typeface="Cambria" panose="02040503050406030204" pitchFamily="18" charset="0"/>
                <a:cs typeface="Times New Roman" pitchFamily="18" charset="0"/>
              </a:rPr>
              <a:t>S</a:t>
            </a:r>
            <a:r>
              <a:rPr lang="ro-RO" altLang="en-US" dirty="0">
                <a:latin typeface="Cambria" panose="02040503050406030204" pitchFamily="18" charset="0"/>
                <a:cs typeface="Times New Roman" pitchFamily="18" charset="0"/>
              </a:rPr>
              <a:t> </a:t>
            </a:r>
            <a:r>
              <a:rPr lang="en-US" altLang="en-US" dirty="0">
                <a:latin typeface="Cambria" panose="02040503050406030204" pitchFamily="18" charset="0"/>
                <a:cs typeface="Times New Roman" pitchFamily="18" charset="0"/>
              </a:rPr>
              <a:t>and</a:t>
            </a:r>
            <a:r>
              <a:rPr lang="ro-RO" altLang="en-US" dirty="0">
                <a:latin typeface="Cambria" panose="02040503050406030204" pitchFamily="18" charset="0"/>
                <a:cs typeface="Times New Roman" pitchFamily="18" charset="0"/>
              </a:rPr>
              <a:t> </a:t>
            </a:r>
            <a:r>
              <a:rPr lang="en-US" altLang="en-US" dirty="0">
                <a:latin typeface="Cambria" panose="02040503050406030204" pitchFamily="18" charset="0"/>
                <a:cs typeface="Times New Roman" pitchFamily="18" charset="0"/>
              </a:rPr>
              <a:t>UDF</a:t>
            </a:r>
          </a:p>
        </p:txBody>
      </p:sp>
    </p:spTree>
  </p:cSld>
  <p:clrMapOvr>
    <a:masterClrMapping/>
  </p:clrMapOvr>
</p:sld>
</file>

<file path=ppt/theme/theme1.xml><?xml version="1.0" encoding="utf-8"?>
<a:theme xmlns:a="http://schemas.openxmlformats.org/drawingml/2006/main" name="Fireball">
  <a:themeElements>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Firebal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2075" tIns="46038" rIns="92075" bIns="46038"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25000"/>
          </a:spcAft>
          <a:buClr>
            <a:schemeClr val="tx2"/>
          </a:buClr>
          <a:buSzTx/>
          <a:buFontTx/>
          <a:buChar char="•"/>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2075" tIns="46038" rIns="92075" bIns="46038"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25000"/>
          </a:spcAft>
          <a:buClr>
            <a:schemeClr val="tx2"/>
          </a:buClr>
          <a:buSzTx/>
          <a:buFontTx/>
          <a:buChar char="•"/>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Designs\FIREBALL.POT</Template>
  <TotalTime>5763</TotalTime>
  <Words>3354</Words>
  <Application>Microsoft Office PowerPoint</Application>
  <PresentationFormat>On-screen Show (4:3)</PresentationFormat>
  <Paragraphs>316</Paragraphs>
  <Slides>32</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Cambria</vt:lpstr>
      <vt:lpstr>Sitka Banner</vt:lpstr>
      <vt:lpstr>Times New Roman</vt:lpstr>
      <vt:lpstr>Fireball</vt:lpstr>
      <vt:lpstr>Operating Systems  Course #6 Filesystems</vt:lpstr>
      <vt:lpstr>Introduction to filesystems</vt:lpstr>
      <vt:lpstr>File system structure – Unix/Linux</vt:lpstr>
      <vt:lpstr>File system structure – Windows</vt:lpstr>
      <vt:lpstr>The most important Unix directories</vt:lpstr>
      <vt:lpstr>The most important Linux directories</vt:lpstr>
      <vt:lpstr>OSs and supported filesystems</vt:lpstr>
      <vt:lpstr>OSs and supported filesystems</vt:lpstr>
      <vt:lpstr>CDFS and UDF</vt:lpstr>
      <vt:lpstr>FAT, FAT16 and FAT32</vt:lpstr>
      <vt:lpstr>FAT32</vt:lpstr>
      <vt:lpstr>FAT16 and FAT32 characteristics</vt:lpstr>
      <vt:lpstr>FAT16 and FAT32 characteristics</vt:lpstr>
      <vt:lpstr>The clusters’ dimensions for FAT32</vt:lpstr>
      <vt:lpstr>FAT32 characteristics</vt:lpstr>
      <vt:lpstr>The FAT32 table dimension</vt:lpstr>
      <vt:lpstr>NTFS – New Technology File System</vt:lpstr>
      <vt:lpstr>NTFS characteristics</vt:lpstr>
      <vt:lpstr>NTFS characteristics</vt:lpstr>
      <vt:lpstr>Master File Table - NTFS</vt:lpstr>
      <vt:lpstr>MFT - characteristics</vt:lpstr>
      <vt:lpstr> Comparison of NTFS and FAT File Systems</vt:lpstr>
      <vt:lpstr>Other filesystems</vt:lpstr>
      <vt:lpstr>Which Linux file system should you choose? </vt:lpstr>
      <vt:lpstr>Unix/Linux commands about hard disk and partitions</vt:lpstr>
      <vt:lpstr>Backup commands, file archiving-Linux</vt:lpstr>
      <vt:lpstr>Compressing files</vt:lpstr>
      <vt:lpstr>Compressing files</vt:lpstr>
      <vt:lpstr>Tar archiving command</vt:lpstr>
      <vt:lpstr>Archiving and compression commands</vt:lpstr>
      <vt:lpstr>Compression commands- UNIX/Linux</vt:lpstr>
      <vt:lpstr>Compression commands- UNIX/Linux</vt:lpstr>
    </vt:vector>
  </TitlesOfParts>
  <Company>ASE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Sistemul de fisiere</dc:title>
  <dc:creator>RZ</dc:creator>
  <cp:lastModifiedBy>Administrator</cp:lastModifiedBy>
  <cp:revision>421</cp:revision>
  <cp:lastPrinted>1999-08-25T13:17:36Z</cp:lastPrinted>
  <dcterms:created xsi:type="dcterms:W3CDTF">1999-08-25T01:21:32Z</dcterms:created>
  <dcterms:modified xsi:type="dcterms:W3CDTF">2024-03-20T20:27:31Z</dcterms:modified>
</cp:coreProperties>
</file>